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Montserrat Bold Italics" pitchFamily="2" charset="77"/>
      <p:regular r:id="rId44"/>
      <p:italic r:id="rId45"/>
    </p:embeddedFont>
    <p:embeddedFont>
      <p:font typeface="Montserrat Classic" pitchFamily="2" charset="77"/>
      <p:regular r:id="rId46"/>
    </p:embeddedFont>
    <p:embeddedFont>
      <p:font typeface="Montserrat Classic Bold" pitchFamily="2" charset="77"/>
      <p:regular r:id="rId47"/>
      <p:bold r:id="rId48"/>
    </p:embeddedFont>
    <p:embeddedFont>
      <p:font typeface="Montserrat Light" panose="020F0302020204030204" pitchFamily="34" charset="0"/>
      <p:regular r:id="rId49"/>
      <p:italic r:id="rId50"/>
    </p:embeddedFont>
    <p:embeddedFont>
      <p:font typeface="Montserrat Light Bold" pitchFamily="2" charset="77"/>
      <p:regular r:id="rId51"/>
      <p:bold r:id="rId52"/>
    </p:embeddedFont>
    <p:embeddedFont>
      <p:font typeface="Open Sans" panose="020B0606030504020204" pitchFamily="34" charset="0"/>
      <p:regular r:id="rId53"/>
      <p:bold r:id="rId54"/>
      <p:italic r:id="rId55"/>
      <p:boldItalic r:id="rId56"/>
    </p:embeddedFont>
    <p:embeddedFont>
      <p:font typeface="Open Sans Bold" panose="020B0806030504020204" pitchFamily="34" charset="0"/>
      <p:regular r:id="rId57"/>
      <p:bold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0" autoAdjust="0"/>
    <p:restoredTop sz="94605" autoAdjust="0"/>
  </p:normalViewPr>
  <p:slideViewPr>
    <p:cSldViewPr>
      <p:cViewPr varScale="1">
        <p:scale>
          <a:sx n="48" d="100"/>
          <a:sy n="48" d="100"/>
        </p:scale>
        <p:origin x="208" y="1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D9B54-92F7-4141-821B-E363E6C7DEDE}" type="datetimeFigureOut">
              <a:rPr lang="pt-BR" smtClean="0"/>
              <a:t>13/11/2022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37FBC-BA39-AE4A-ACF8-12F76A5A80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5777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7FBC-BA39-AE4A-ACF8-12F76A5A801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056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 </a:t>
            </a:r>
            <a:r>
              <a:rPr lang="en-US" dirty="0" err="1"/>
              <a:t>impcato</a:t>
            </a:r>
            <a:r>
              <a:rPr lang="en-US" dirty="0"/>
              <a:t> de um </a:t>
            </a:r>
            <a:r>
              <a:rPr lang="en-US" dirty="0" err="1"/>
              <a:t>adesmame</a:t>
            </a:r>
            <a:r>
              <a:rPr lang="en-US" dirty="0"/>
              <a:t> </a:t>
            </a:r>
            <a:r>
              <a:rPr lang="en-US" dirty="0" err="1"/>
              <a:t>inadeuqado</a:t>
            </a:r>
            <a:r>
              <a:rPr lang="en-US" dirty="0"/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</a:t>
            </a:r>
            <a:r>
              <a:rPr lang="en-US" dirty="0" err="1"/>
              <a:t>sedação</a:t>
            </a:r>
            <a:r>
              <a:rPr lang="en-US" dirty="0"/>
              <a:t> </a:t>
            </a:r>
            <a:r>
              <a:rPr lang="en-US" dirty="0" err="1"/>
              <a:t>adequada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no </a:t>
            </a:r>
            <a:r>
              <a:rPr lang="en-US" dirty="0" err="1"/>
              <a:t>atendimento</a:t>
            </a:r>
            <a:r>
              <a:rPr lang="en-US" dirty="0"/>
              <a:t> de </a:t>
            </a:r>
            <a:r>
              <a:rPr lang="en-US" dirty="0" err="1"/>
              <a:t>pacientes</a:t>
            </a:r>
            <a:r>
              <a:rPr lang="en-US" dirty="0"/>
              <a:t> </a:t>
            </a:r>
            <a:r>
              <a:rPr lang="en-US" dirty="0" err="1"/>
              <a:t>criticamente</a:t>
            </a:r>
            <a:r>
              <a:rPr lang="en-US" dirty="0"/>
              <a:t> </a:t>
            </a:r>
            <a:r>
              <a:rPr lang="en-US" dirty="0" err="1"/>
              <a:t>doentes</a:t>
            </a:r>
            <a:r>
              <a:rPr lang="en-US" dirty="0"/>
              <a:t> que </a:t>
            </a:r>
            <a:r>
              <a:rPr lang="en-US" dirty="0" err="1"/>
              <a:t>necessitam</a:t>
            </a:r>
            <a:r>
              <a:rPr lang="en-US" dirty="0"/>
              <a:t> de </a:t>
            </a:r>
            <a:r>
              <a:rPr lang="en-US" dirty="0" err="1"/>
              <a:t>ventilação</a:t>
            </a:r>
            <a:r>
              <a:rPr lang="en-US" dirty="0"/>
              <a:t> </a:t>
            </a:r>
            <a:r>
              <a:rPr lang="en-US" dirty="0" err="1"/>
              <a:t>mecânica</a:t>
            </a:r>
            <a:r>
              <a:rPr lang="en-US" dirty="0"/>
              <a:t>.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níveis</a:t>
            </a:r>
            <a:r>
              <a:rPr lang="en-US" dirty="0"/>
              <a:t> de </a:t>
            </a:r>
            <a:r>
              <a:rPr lang="en-US" dirty="0" err="1"/>
              <a:t>sedação</a:t>
            </a:r>
            <a:r>
              <a:rPr lang="en-US" dirty="0"/>
              <a:t> profunda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associados</a:t>
            </a:r>
            <a:r>
              <a:rPr lang="en-US" dirty="0"/>
              <a:t> a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desfechos</a:t>
            </a:r>
            <a:r>
              <a:rPr lang="en-US" dirty="0"/>
              <a:t> </a:t>
            </a:r>
            <a:r>
              <a:rPr lang="en-US" dirty="0" err="1"/>
              <a:t>negativos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aumento</a:t>
            </a:r>
            <a:r>
              <a:rPr lang="en-US" dirty="0"/>
              <a:t> do tempo de </a:t>
            </a:r>
            <a:r>
              <a:rPr lang="en-US" dirty="0" err="1"/>
              <a:t>ventilação</a:t>
            </a:r>
            <a:r>
              <a:rPr lang="en-US" dirty="0"/>
              <a:t> </a:t>
            </a:r>
            <a:r>
              <a:rPr lang="en-US" dirty="0" err="1"/>
              <a:t>mecânica</a:t>
            </a:r>
            <a:r>
              <a:rPr lang="en-US" dirty="0"/>
              <a:t>, ( 1 ) </a:t>
            </a:r>
            <a:r>
              <a:rPr lang="en-US" dirty="0" err="1"/>
              <a:t>delírio</a:t>
            </a:r>
            <a:r>
              <a:rPr lang="en-US" dirty="0"/>
              <a:t>, ( 2 ) </a:t>
            </a:r>
            <a:r>
              <a:rPr lang="en-US" dirty="0" err="1"/>
              <a:t>distúrbios</a:t>
            </a:r>
            <a:r>
              <a:rPr lang="en-US" dirty="0"/>
              <a:t> de </a:t>
            </a:r>
            <a:r>
              <a:rPr lang="en-US" dirty="0" err="1"/>
              <a:t>memória</a:t>
            </a:r>
            <a:r>
              <a:rPr lang="en-US" dirty="0"/>
              <a:t>, ( 3 ) e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mortalidade</a:t>
            </a:r>
            <a:r>
              <a:rPr lang="en-US" dirty="0"/>
              <a:t> no </a:t>
            </a:r>
            <a:r>
              <a:rPr lang="en-US" dirty="0" err="1"/>
              <a:t>curto</a:t>
            </a:r>
            <a:r>
              <a:rPr lang="en-US" dirty="0"/>
              <a:t> ( 4 ) e </a:t>
            </a:r>
            <a:r>
              <a:rPr lang="en-US" dirty="0" err="1"/>
              <a:t>longo</a:t>
            </a:r>
            <a:r>
              <a:rPr lang="en-US" dirty="0"/>
              <a:t> </a:t>
            </a:r>
            <a:r>
              <a:rPr lang="en-US" dirty="0" err="1"/>
              <a:t>prazo</a:t>
            </a:r>
            <a:r>
              <a:rPr lang="en-US" dirty="0"/>
              <a:t>. ( 5 ).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efeitos</a:t>
            </a:r>
            <a:r>
              <a:rPr lang="en-US" dirty="0"/>
              <a:t> </a:t>
            </a:r>
            <a:r>
              <a:rPr lang="en-US" dirty="0" err="1"/>
              <a:t>deletérios</a:t>
            </a:r>
            <a:r>
              <a:rPr lang="en-US" dirty="0"/>
              <a:t> da </a:t>
            </a:r>
            <a:r>
              <a:rPr lang="en-US" dirty="0" err="1"/>
              <a:t>sedação</a:t>
            </a:r>
            <a:r>
              <a:rPr lang="en-US" dirty="0"/>
              <a:t> profunda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minimizados</a:t>
            </a:r>
            <a:r>
              <a:rPr lang="en-US" dirty="0"/>
              <a:t> </a:t>
            </a:r>
            <a:r>
              <a:rPr lang="en-US" dirty="0" err="1"/>
              <a:t>empregando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estratégia</a:t>
            </a:r>
            <a:r>
              <a:rPr lang="en-US" dirty="0"/>
              <a:t> de </a:t>
            </a:r>
            <a:r>
              <a:rPr lang="en-US" dirty="0" err="1"/>
              <a:t>protocolos</a:t>
            </a:r>
            <a:r>
              <a:rPr lang="en-US" dirty="0"/>
              <a:t> de </a:t>
            </a:r>
            <a:r>
              <a:rPr lang="en-US" dirty="0" err="1"/>
              <a:t>sedação</a:t>
            </a:r>
            <a:r>
              <a:rPr lang="en-US" dirty="0"/>
              <a:t> que </a:t>
            </a:r>
            <a:r>
              <a:rPr lang="en-US" dirty="0" err="1"/>
              <a:t>visam</a:t>
            </a:r>
            <a:r>
              <a:rPr lang="en-US" dirty="0"/>
              <a:t> </a:t>
            </a:r>
            <a:r>
              <a:rPr lang="en-US" dirty="0" err="1"/>
              <a:t>níveis</a:t>
            </a:r>
            <a:r>
              <a:rPr lang="en-US" dirty="0"/>
              <a:t> de </a:t>
            </a:r>
            <a:r>
              <a:rPr lang="en-US" dirty="0" err="1"/>
              <a:t>sedação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leves</a:t>
            </a: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minimização da sedação é imperativa, levando-se em conta os efeitos deletérios da sedação excessiva.(4,5) Protocolos de sedação(25) e interrupção diária da sedação(8) têm sido estudados há mais de 15 anos, mostrando benefícios em desfechos importantes(10,11) e segurança quanto a eventos adversos, como extubação acidental, falha de extubação(9,25) e desfechos psicológicos a longo prazo.(12)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7FBC-BA39-AE4A-ACF8-12F76A5A801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9649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uma </a:t>
            </a:r>
            <a:r>
              <a:rPr lang="pt-BR" dirty="0" err="1"/>
              <a:t>sedaçào</a:t>
            </a:r>
            <a:r>
              <a:rPr lang="pt-BR" dirty="0"/>
              <a:t> </a:t>
            </a:r>
            <a:r>
              <a:rPr lang="pt-BR" dirty="0" err="1"/>
              <a:t>exgerada</a:t>
            </a:r>
            <a:r>
              <a:rPr lang="pt-BR" baseline="0" dirty="0"/>
              <a:t> nos pacientes que podiam ser desmamados </a:t>
            </a:r>
          </a:p>
          <a:p>
            <a:r>
              <a:rPr lang="pt-BR" baseline="0" dirty="0"/>
              <a:t> pelo outro lado </a:t>
            </a:r>
            <a:r>
              <a:rPr lang="mr-IN" baseline="0" dirty="0"/>
              <a:t>–</a:t>
            </a:r>
            <a:r>
              <a:rPr lang="pt-BR" baseline="0" dirty="0"/>
              <a:t> pacientes desmamados precocemente sem </a:t>
            </a:r>
            <a:r>
              <a:rPr lang="pt-BR" baseline="0" dirty="0" err="1"/>
              <a:t>indicaóes</a:t>
            </a:r>
            <a:r>
              <a:rPr lang="pt-BR" baseline="0" dirty="0"/>
              <a:t> 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7FBC-BA39-AE4A-ACF8-12F76A5A801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756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. Protocolos de sedação</a:t>
            </a:r>
            <a:r>
              <a:rPr lang="pt-BR" baseline="0" dirty="0"/>
              <a:t> </a:t>
            </a:r>
            <a:r>
              <a:rPr lang="pt-BR" dirty="0"/>
              <a:t> e interrupção diária da sedação(8) têm sido estudados há mais de 15 anos para otimizar a </a:t>
            </a:r>
            <a:r>
              <a:rPr lang="pt-BR" dirty="0" err="1"/>
              <a:t>sedção</a:t>
            </a:r>
            <a:r>
              <a:rPr lang="pt-BR" dirty="0"/>
              <a:t> , mostrando benefícios em desfechos importantes(10,11) e segurança quanto a eventos adversos, como extubação acidental, falha de extubação(9,25) e desfechos psicológicos a longo prazo.(12)</a:t>
            </a:r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CONCLUSÃO Protocolos de sedação e estratégias de interrupção diária da sedação parecem ser equivalentes como estratégias que almejem níveis mais leves de sedação, ressaltando que o alvo de sedação deve, portanto, ser o objetivo principal do manejo na maioria dos pacientes sob ventilação mecânica.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Desse modo, tanto protocolos que tenham como alvo um nível mais leve de sedação quanto a interrupção diária da infusão de sedativos devem ser adotados com o intuito de reduzir os efeitos deletérios da sedação excessiva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Normalmente</a:t>
            </a:r>
            <a:r>
              <a:rPr lang="en-US" dirty="0"/>
              <a:t>, o </a:t>
            </a:r>
            <a:r>
              <a:rPr lang="en-US" dirty="0" err="1"/>
              <a:t>nível</a:t>
            </a:r>
            <a:r>
              <a:rPr lang="en-US" dirty="0"/>
              <a:t> de </a:t>
            </a:r>
            <a:r>
              <a:rPr lang="en-US" dirty="0" err="1"/>
              <a:t>sedação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medido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enfermeiros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médicos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</a:t>
            </a:r>
            <a:r>
              <a:rPr lang="en-US" dirty="0" err="1"/>
              <a:t>escalas</a:t>
            </a:r>
            <a:r>
              <a:rPr lang="en-US" dirty="0"/>
              <a:t> simples, </a:t>
            </a:r>
            <a:r>
              <a:rPr lang="en-US" dirty="0" err="1"/>
              <a:t>como</a:t>
            </a:r>
            <a:r>
              <a:rPr lang="en-US" dirty="0"/>
              <a:t> a </a:t>
            </a:r>
            <a:r>
              <a:rPr lang="en-US" dirty="0" err="1"/>
              <a:t>escala</a:t>
            </a:r>
            <a:r>
              <a:rPr lang="en-US" dirty="0"/>
              <a:t> Ramsay </a:t>
            </a:r>
            <a:r>
              <a:rPr lang="en-US" dirty="0" err="1"/>
              <a:t>ou</a:t>
            </a:r>
            <a:r>
              <a:rPr lang="en-US" dirty="0"/>
              <a:t> a </a:t>
            </a:r>
            <a:r>
              <a:rPr lang="en-US" dirty="0" err="1"/>
              <a:t>escala</a:t>
            </a:r>
            <a:r>
              <a:rPr lang="en-US" dirty="0"/>
              <a:t> de </a:t>
            </a:r>
            <a:r>
              <a:rPr lang="en-US" dirty="0" err="1"/>
              <a:t>sedação</a:t>
            </a:r>
            <a:r>
              <a:rPr lang="en-US" dirty="0"/>
              <a:t> de </a:t>
            </a:r>
            <a:r>
              <a:rPr lang="en-US" dirty="0" err="1"/>
              <a:t>agitação</a:t>
            </a:r>
            <a:r>
              <a:rPr lang="en-US" dirty="0"/>
              <a:t> de Richmond (RASS),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avaliar</a:t>
            </a:r>
            <a:r>
              <a:rPr lang="en-US" dirty="0"/>
              <a:t> </a:t>
            </a:r>
            <a:r>
              <a:rPr lang="en-US" dirty="0" err="1"/>
              <a:t>adequadamente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medicamentos</a:t>
            </a:r>
            <a:r>
              <a:rPr lang="en-US" dirty="0"/>
              <a:t> </a:t>
            </a:r>
            <a:r>
              <a:rPr lang="en-US" dirty="0" err="1"/>
              <a:t>sedativos</a:t>
            </a:r>
            <a:r>
              <a:rPr lang="en-US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7FBC-BA39-AE4A-ACF8-12F76A5A801F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11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40" b="54"/>
          <a:stretch>
            <a:fillRect/>
          </a:stretch>
        </p:blipFill>
        <p:spPr>
          <a:xfrm>
            <a:off x="731061" y="0"/>
            <a:ext cx="17556936" cy="102869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r="207" b="246"/>
          <a:stretch>
            <a:fillRect/>
          </a:stretch>
        </p:blipFill>
        <p:spPr>
          <a:xfrm>
            <a:off x="13084985" y="6740496"/>
            <a:ext cx="4571999" cy="354650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r="801" b="797"/>
          <a:stretch>
            <a:fillRect/>
          </a:stretch>
        </p:blipFill>
        <p:spPr>
          <a:xfrm>
            <a:off x="1034764" y="188046"/>
            <a:ext cx="2308280" cy="192760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r="317" b="296"/>
          <a:stretch>
            <a:fillRect/>
          </a:stretch>
        </p:blipFill>
        <p:spPr>
          <a:xfrm>
            <a:off x="9910886" y="8174402"/>
            <a:ext cx="2308175" cy="192783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22918" y="3256775"/>
            <a:ext cx="9574176" cy="375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44"/>
              </a:lnSpc>
            </a:pPr>
            <a:r>
              <a:rPr lang="en-US" sz="7776" spc="-163">
                <a:solidFill>
                  <a:srgbClr val="0D0D2F"/>
                </a:solidFill>
                <a:latin typeface="Montserrat Bold Italics"/>
              </a:rPr>
              <a:t>Ajuste de sedação para o correto desmame ventilatório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679798" y="0"/>
            <a:ext cx="4608830" cy="4597400"/>
            <a:chOff x="0" y="0"/>
            <a:chExt cx="6145107" cy="61298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44260" cy="6129528"/>
            </a:xfrm>
            <a:custGeom>
              <a:avLst/>
              <a:gdLst/>
              <a:ahLst/>
              <a:cxnLst/>
              <a:rect l="l" t="t" r="r" b="b"/>
              <a:pathLst>
                <a:path w="6144260" h="6129528">
                  <a:moveTo>
                    <a:pt x="0" y="0"/>
                  </a:moveTo>
                  <a:lnTo>
                    <a:pt x="6144260" y="0"/>
                  </a:lnTo>
                  <a:lnTo>
                    <a:pt x="6144260" y="6129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293628" y="491890"/>
            <a:ext cx="4445000" cy="4445000"/>
            <a:chOff x="0" y="0"/>
            <a:chExt cx="5926667" cy="59266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25947" cy="5925947"/>
            </a:xfrm>
            <a:custGeom>
              <a:avLst/>
              <a:gdLst/>
              <a:ahLst/>
              <a:cxnLst/>
              <a:rect l="l" t="t" r="r" b="b"/>
              <a:pathLst>
                <a:path w="5925947" h="5925947">
                  <a:moveTo>
                    <a:pt x="5925947" y="5925947"/>
                  </a:moveTo>
                  <a:lnTo>
                    <a:pt x="5668518" y="5920486"/>
                  </a:lnTo>
                  <a:lnTo>
                    <a:pt x="5413883" y="5904230"/>
                  </a:lnTo>
                  <a:lnTo>
                    <a:pt x="5162296" y="5877433"/>
                  </a:lnTo>
                  <a:lnTo>
                    <a:pt x="4914011" y="5840349"/>
                  </a:lnTo>
                  <a:lnTo>
                    <a:pt x="4669282" y="5793105"/>
                  </a:lnTo>
                  <a:lnTo>
                    <a:pt x="4428236" y="5735955"/>
                  </a:lnTo>
                  <a:lnTo>
                    <a:pt x="4191127" y="5669153"/>
                  </a:lnTo>
                  <a:lnTo>
                    <a:pt x="3958209" y="5592826"/>
                  </a:lnTo>
                  <a:lnTo>
                    <a:pt x="3729609" y="5507228"/>
                  </a:lnTo>
                  <a:lnTo>
                    <a:pt x="3450463" y="5387594"/>
                  </a:lnTo>
                  <a:lnTo>
                    <a:pt x="3178937" y="5254371"/>
                  </a:lnTo>
                  <a:lnTo>
                    <a:pt x="2915412" y="5107940"/>
                  </a:lnTo>
                  <a:lnTo>
                    <a:pt x="2660396" y="4948682"/>
                  </a:lnTo>
                  <a:lnTo>
                    <a:pt x="2414270" y="4777105"/>
                  </a:lnTo>
                  <a:lnTo>
                    <a:pt x="2177542" y="4593590"/>
                  </a:lnTo>
                  <a:lnTo>
                    <a:pt x="1950593" y="4398518"/>
                  </a:lnTo>
                  <a:lnTo>
                    <a:pt x="1733804" y="4192397"/>
                  </a:lnTo>
                  <a:lnTo>
                    <a:pt x="1527683" y="3975608"/>
                  </a:lnTo>
                  <a:lnTo>
                    <a:pt x="1332611" y="3748659"/>
                  </a:lnTo>
                  <a:lnTo>
                    <a:pt x="1149096" y="3511931"/>
                  </a:lnTo>
                  <a:lnTo>
                    <a:pt x="977519" y="3265805"/>
                  </a:lnTo>
                  <a:lnTo>
                    <a:pt x="818261" y="3010789"/>
                  </a:lnTo>
                  <a:lnTo>
                    <a:pt x="671830" y="2747264"/>
                  </a:lnTo>
                  <a:lnTo>
                    <a:pt x="538607" y="2475738"/>
                  </a:lnTo>
                  <a:lnTo>
                    <a:pt x="418973" y="2196592"/>
                  </a:lnTo>
                  <a:lnTo>
                    <a:pt x="333375" y="1967992"/>
                  </a:lnTo>
                  <a:lnTo>
                    <a:pt x="257048" y="1735074"/>
                  </a:lnTo>
                  <a:lnTo>
                    <a:pt x="190246" y="1497965"/>
                  </a:lnTo>
                  <a:lnTo>
                    <a:pt x="133096" y="1256919"/>
                  </a:lnTo>
                  <a:lnTo>
                    <a:pt x="85598" y="1011936"/>
                  </a:lnTo>
                  <a:lnTo>
                    <a:pt x="48514" y="763651"/>
                  </a:lnTo>
                  <a:lnTo>
                    <a:pt x="21717" y="512064"/>
                  </a:lnTo>
                  <a:lnTo>
                    <a:pt x="5461" y="257429"/>
                  </a:lnTo>
                  <a:lnTo>
                    <a:pt x="0" y="0"/>
                  </a:lnTo>
                  <a:lnTo>
                    <a:pt x="5925947" y="0"/>
                  </a:lnTo>
                  <a:lnTo>
                    <a:pt x="5925947" y="59259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4097650" y="0"/>
            <a:ext cx="4190365" cy="4127500"/>
            <a:chOff x="0" y="0"/>
            <a:chExt cx="5587153" cy="5503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87111" cy="5503291"/>
            </a:xfrm>
            <a:custGeom>
              <a:avLst/>
              <a:gdLst/>
              <a:ahLst/>
              <a:cxnLst/>
              <a:rect l="l" t="t" r="r" b="b"/>
              <a:pathLst>
                <a:path w="5587111" h="5503291">
                  <a:moveTo>
                    <a:pt x="5587111" y="5503291"/>
                  </a:moveTo>
                  <a:lnTo>
                    <a:pt x="5464937" y="5503291"/>
                  </a:lnTo>
                  <a:lnTo>
                    <a:pt x="5401056" y="5486400"/>
                  </a:lnTo>
                  <a:lnTo>
                    <a:pt x="5274056" y="5486400"/>
                  </a:lnTo>
                  <a:lnTo>
                    <a:pt x="5210810" y="5469509"/>
                  </a:lnTo>
                  <a:lnTo>
                    <a:pt x="5147818" y="5469509"/>
                  </a:lnTo>
                  <a:lnTo>
                    <a:pt x="5084953" y="5452618"/>
                  </a:lnTo>
                  <a:lnTo>
                    <a:pt x="5022342" y="5452618"/>
                  </a:lnTo>
                  <a:lnTo>
                    <a:pt x="4959985" y="5435600"/>
                  </a:lnTo>
                  <a:lnTo>
                    <a:pt x="4897882" y="5435600"/>
                  </a:lnTo>
                  <a:lnTo>
                    <a:pt x="4774184" y="5401691"/>
                  </a:lnTo>
                  <a:lnTo>
                    <a:pt x="4712716" y="5401691"/>
                  </a:lnTo>
                  <a:lnTo>
                    <a:pt x="4408932" y="5316982"/>
                  </a:lnTo>
                  <a:lnTo>
                    <a:pt x="4348861" y="5316982"/>
                  </a:lnTo>
                  <a:lnTo>
                    <a:pt x="4170299" y="5266182"/>
                  </a:lnTo>
                  <a:lnTo>
                    <a:pt x="4111371" y="5232273"/>
                  </a:lnTo>
                  <a:lnTo>
                    <a:pt x="3878199" y="5164582"/>
                  </a:lnTo>
                  <a:lnTo>
                    <a:pt x="3820541" y="5130673"/>
                  </a:lnTo>
                  <a:lnTo>
                    <a:pt x="3649472" y="5079873"/>
                  </a:lnTo>
                  <a:lnTo>
                    <a:pt x="3593084" y="5045964"/>
                  </a:lnTo>
                  <a:lnTo>
                    <a:pt x="3536950" y="5029073"/>
                  </a:lnTo>
                  <a:lnTo>
                    <a:pt x="3481070" y="4995164"/>
                  </a:lnTo>
                  <a:lnTo>
                    <a:pt x="3425571" y="4978273"/>
                  </a:lnTo>
                  <a:lnTo>
                    <a:pt x="3370326" y="4944364"/>
                  </a:lnTo>
                  <a:lnTo>
                    <a:pt x="3315462" y="4927473"/>
                  </a:lnTo>
                  <a:lnTo>
                    <a:pt x="3206623" y="4859782"/>
                  </a:lnTo>
                  <a:lnTo>
                    <a:pt x="3152648" y="4842891"/>
                  </a:lnTo>
                  <a:lnTo>
                    <a:pt x="3045714" y="4775200"/>
                  </a:lnTo>
                  <a:lnTo>
                    <a:pt x="2992755" y="4758309"/>
                  </a:lnTo>
                  <a:lnTo>
                    <a:pt x="2940177" y="4724400"/>
                  </a:lnTo>
                  <a:lnTo>
                    <a:pt x="2733167" y="4588891"/>
                  </a:lnTo>
                  <a:lnTo>
                    <a:pt x="2682367" y="4572000"/>
                  </a:lnTo>
                  <a:lnTo>
                    <a:pt x="2531999" y="4470400"/>
                  </a:lnTo>
                  <a:lnTo>
                    <a:pt x="2482596" y="4419600"/>
                  </a:lnTo>
                  <a:lnTo>
                    <a:pt x="2336673" y="4318000"/>
                  </a:lnTo>
                  <a:lnTo>
                    <a:pt x="2194179" y="4216400"/>
                  </a:lnTo>
                  <a:lnTo>
                    <a:pt x="2147443" y="4165600"/>
                  </a:lnTo>
                  <a:lnTo>
                    <a:pt x="2055241" y="4097909"/>
                  </a:lnTo>
                  <a:lnTo>
                    <a:pt x="2009775" y="4047109"/>
                  </a:lnTo>
                  <a:lnTo>
                    <a:pt x="1919986" y="3979418"/>
                  </a:lnTo>
                  <a:lnTo>
                    <a:pt x="1875663" y="3928618"/>
                  </a:lnTo>
                  <a:lnTo>
                    <a:pt x="1831848" y="3894709"/>
                  </a:lnTo>
                  <a:lnTo>
                    <a:pt x="1788414" y="3843909"/>
                  </a:lnTo>
                  <a:lnTo>
                    <a:pt x="1745361" y="3810000"/>
                  </a:lnTo>
                  <a:lnTo>
                    <a:pt x="1702816" y="3759200"/>
                  </a:lnTo>
                  <a:lnTo>
                    <a:pt x="1660652" y="3725291"/>
                  </a:lnTo>
                  <a:lnTo>
                    <a:pt x="1618996" y="3674491"/>
                  </a:lnTo>
                  <a:lnTo>
                    <a:pt x="1577721" y="3640582"/>
                  </a:lnTo>
                  <a:lnTo>
                    <a:pt x="1536827" y="3589782"/>
                  </a:lnTo>
                  <a:lnTo>
                    <a:pt x="1496441" y="3538982"/>
                  </a:lnTo>
                  <a:lnTo>
                    <a:pt x="1456563" y="3505073"/>
                  </a:lnTo>
                  <a:lnTo>
                    <a:pt x="1417066" y="3454273"/>
                  </a:lnTo>
                  <a:lnTo>
                    <a:pt x="1378077" y="3403473"/>
                  </a:lnTo>
                  <a:lnTo>
                    <a:pt x="1339469" y="3369564"/>
                  </a:lnTo>
                  <a:lnTo>
                    <a:pt x="1301369" y="3318764"/>
                  </a:lnTo>
                  <a:lnTo>
                    <a:pt x="1263777" y="3267964"/>
                  </a:lnTo>
                  <a:lnTo>
                    <a:pt x="1226566" y="3217164"/>
                  </a:lnTo>
                  <a:lnTo>
                    <a:pt x="1189863" y="3166364"/>
                  </a:lnTo>
                  <a:lnTo>
                    <a:pt x="1153668" y="3132455"/>
                  </a:lnTo>
                  <a:lnTo>
                    <a:pt x="1117981" y="3081655"/>
                  </a:lnTo>
                  <a:lnTo>
                    <a:pt x="1082675" y="3030855"/>
                  </a:lnTo>
                  <a:lnTo>
                    <a:pt x="1047877" y="2980055"/>
                  </a:lnTo>
                  <a:lnTo>
                    <a:pt x="1013587" y="2929255"/>
                  </a:lnTo>
                  <a:lnTo>
                    <a:pt x="979805" y="2878455"/>
                  </a:lnTo>
                  <a:lnTo>
                    <a:pt x="946531" y="2827655"/>
                  </a:lnTo>
                  <a:lnTo>
                    <a:pt x="913765" y="2776855"/>
                  </a:lnTo>
                  <a:lnTo>
                    <a:pt x="881507" y="2726055"/>
                  </a:lnTo>
                  <a:lnTo>
                    <a:pt x="849757" y="2675255"/>
                  </a:lnTo>
                  <a:lnTo>
                    <a:pt x="818515" y="2624455"/>
                  </a:lnTo>
                  <a:lnTo>
                    <a:pt x="787781" y="2573655"/>
                  </a:lnTo>
                  <a:lnTo>
                    <a:pt x="757555" y="2522855"/>
                  </a:lnTo>
                  <a:lnTo>
                    <a:pt x="727837" y="2455164"/>
                  </a:lnTo>
                  <a:lnTo>
                    <a:pt x="698627" y="2404364"/>
                  </a:lnTo>
                  <a:lnTo>
                    <a:pt x="670052" y="2353564"/>
                  </a:lnTo>
                  <a:lnTo>
                    <a:pt x="641985" y="2302764"/>
                  </a:lnTo>
                  <a:lnTo>
                    <a:pt x="614426" y="2251964"/>
                  </a:lnTo>
                  <a:lnTo>
                    <a:pt x="587375" y="2201164"/>
                  </a:lnTo>
                  <a:lnTo>
                    <a:pt x="560705" y="2133600"/>
                  </a:lnTo>
                  <a:lnTo>
                    <a:pt x="534797" y="2082800"/>
                  </a:lnTo>
                  <a:lnTo>
                    <a:pt x="509397" y="2032000"/>
                  </a:lnTo>
                  <a:lnTo>
                    <a:pt x="484505" y="1964309"/>
                  </a:lnTo>
                  <a:lnTo>
                    <a:pt x="460248" y="1913509"/>
                  </a:lnTo>
                  <a:lnTo>
                    <a:pt x="436499" y="1862709"/>
                  </a:lnTo>
                  <a:lnTo>
                    <a:pt x="413385" y="1795018"/>
                  </a:lnTo>
                  <a:lnTo>
                    <a:pt x="390779" y="1744218"/>
                  </a:lnTo>
                  <a:lnTo>
                    <a:pt x="368808" y="1693418"/>
                  </a:lnTo>
                  <a:lnTo>
                    <a:pt x="347345" y="1625600"/>
                  </a:lnTo>
                  <a:lnTo>
                    <a:pt x="326517" y="1574800"/>
                  </a:lnTo>
                  <a:lnTo>
                    <a:pt x="306197" y="1507109"/>
                  </a:lnTo>
                  <a:lnTo>
                    <a:pt x="286512" y="1456309"/>
                  </a:lnTo>
                  <a:lnTo>
                    <a:pt x="267462" y="1388618"/>
                  </a:lnTo>
                  <a:lnTo>
                    <a:pt x="248920" y="1337818"/>
                  </a:lnTo>
                  <a:lnTo>
                    <a:pt x="231013" y="1270000"/>
                  </a:lnTo>
                  <a:lnTo>
                    <a:pt x="213741" y="1219200"/>
                  </a:lnTo>
                  <a:lnTo>
                    <a:pt x="196977" y="1151509"/>
                  </a:lnTo>
                  <a:lnTo>
                    <a:pt x="180848" y="1100709"/>
                  </a:lnTo>
                  <a:lnTo>
                    <a:pt x="165354" y="1033018"/>
                  </a:lnTo>
                  <a:lnTo>
                    <a:pt x="150495" y="982218"/>
                  </a:lnTo>
                  <a:lnTo>
                    <a:pt x="136271" y="914400"/>
                  </a:lnTo>
                  <a:lnTo>
                    <a:pt x="122682" y="846709"/>
                  </a:lnTo>
                  <a:lnTo>
                    <a:pt x="109601" y="795909"/>
                  </a:lnTo>
                  <a:lnTo>
                    <a:pt x="97155" y="728218"/>
                  </a:lnTo>
                  <a:lnTo>
                    <a:pt x="85471" y="660400"/>
                  </a:lnTo>
                  <a:lnTo>
                    <a:pt x="74295" y="609600"/>
                  </a:lnTo>
                  <a:lnTo>
                    <a:pt x="63754" y="541909"/>
                  </a:lnTo>
                  <a:lnTo>
                    <a:pt x="53848" y="474218"/>
                  </a:lnTo>
                  <a:lnTo>
                    <a:pt x="44704" y="423418"/>
                  </a:lnTo>
                  <a:lnTo>
                    <a:pt x="36195" y="355600"/>
                  </a:lnTo>
                  <a:lnTo>
                    <a:pt x="28321" y="287909"/>
                  </a:lnTo>
                  <a:lnTo>
                    <a:pt x="21082" y="237109"/>
                  </a:lnTo>
                  <a:lnTo>
                    <a:pt x="14478" y="169418"/>
                  </a:lnTo>
                  <a:lnTo>
                    <a:pt x="8509" y="101600"/>
                  </a:lnTo>
                  <a:lnTo>
                    <a:pt x="3302" y="33909"/>
                  </a:lnTo>
                  <a:lnTo>
                    <a:pt x="0" y="0"/>
                  </a:lnTo>
                  <a:lnTo>
                    <a:pt x="260350" y="0"/>
                  </a:lnTo>
                  <a:lnTo>
                    <a:pt x="263398" y="33909"/>
                  </a:lnTo>
                  <a:lnTo>
                    <a:pt x="268732" y="101600"/>
                  </a:lnTo>
                  <a:lnTo>
                    <a:pt x="274701" y="169291"/>
                  </a:lnTo>
                  <a:lnTo>
                    <a:pt x="281432" y="220091"/>
                  </a:lnTo>
                  <a:lnTo>
                    <a:pt x="288798" y="287782"/>
                  </a:lnTo>
                  <a:lnTo>
                    <a:pt x="296926" y="355473"/>
                  </a:lnTo>
                  <a:lnTo>
                    <a:pt x="305689" y="423164"/>
                  </a:lnTo>
                  <a:lnTo>
                    <a:pt x="315087" y="473964"/>
                  </a:lnTo>
                  <a:lnTo>
                    <a:pt x="325247" y="541655"/>
                  </a:lnTo>
                  <a:lnTo>
                    <a:pt x="336042" y="609346"/>
                  </a:lnTo>
                  <a:lnTo>
                    <a:pt x="347472" y="660146"/>
                  </a:lnTo>
                  <a:lnTo>
                    <a:pt x="359664" y="727837"/>
                  </a:lnTo>
                  <a:lnTo>
                    <a:pt x="372491" y="795528"/>
                  </a:lnTo>
                  <a:lnTo>
                    <a:pt x="385953" y="846328"/>
                  </a:lnTo>
                  <a:lnTo>
                    <a:pt x="400050" y="914400"/>
                  </a:lnTo>
                  <a:lnTo>
                    <a:pt x="414782" y="965200"/>
                  </a:lnTo>
                  <a:lnTo>
                    <a:pt x="430276" y="1032891"/>
                  </a:lnTo>
                  <a:lnTo>
                    <a:pt x="446405" y="1100582"/>
                  </a:lnTo>
                  <a:lnTo>
                    <a:pt x="463169" y="1151382"/>
                  </a:lnTo>
                  <a:lnTo>
                    <a:pt x="480441" y="1219200"/>
                  </a:lnTo>
                  <a:lnTo>
                    <a:pt x="498475" y="1270000"/>
                  </a:lnTo>
                  <a:lnTo>
                    <a:pt x="517144" y="1337691"/>
                  </a:lnTo>
                  <a:lnTo>
                    <a:pt x="536448" y="1388491"/>
                  </a:lnTo>
                  <a:lnTo>
                    <a:pt x="556387" y="1456182"/>
                  </a:lnTo>
                  <a:lnTo>
                    <a:pt x="576834" y="1506982"/>
                  </a:lnTo>
                  <a:lnTo>
                    <a:pt x="597916" y="1557782"/>
                  </a:lnTo>
                  <a:lnTo>
                    <a:pt x="619506" y="1625600"/>
                  </a:lnTo>
                  <a:lnTo>
                    <a:pt x="641858" y="1676400"/>
                  </a:lnTo>
                  <a:lnTo>
                    <a:pt x="664845" y="1744091"/>
                  </a:lnTo>
                  <a:lnTo>
                    <a:pt x="688340" y="1794891"/>
                  </a:lnTo>
                  <a:lnTo>
                    <a:pt x="712470" y="1845691"/>
                  </a:lnTo>
                  <a:lnTo>
                    <a:pt x="737235" y="1913382"/>
                  </a:lnTo>
                  <a:lnTo>
                    <a:pt x="762508" y="1964182"/>
                  </a:lnTo>
                  <a:lnTo>
                    <a:pt x="788416" y="2014982"/>
                  </a:lnTo>
                  <a:lnTo>
                    <a:pt x="814959" y="2065782"/>
                  </a:lnTo>
                  <a:lnTo>
                    <a:pt x="842010" y="2133600"/>
                  </a:lnTo>
                  <a:lnTo>
                    <a:pt x="869696" y="2184400"/>
                  </a:lnTo>
                  <a:lnTo>
                    <a:pt x="897890" y="2235200"/>
                  </a:lnTo>
                  <a:lnTo>
                    <a:pt x="926719" y="2286000"/>
                  </a:lnTo>
                  <a:lnTo>
                    <a:pt x="956056" y="2336800"/>
                  </a:lnTo>
                  <a:lnTo>
                    <a:pt x="985901" y="2404491"/>
                  </a:lnTo>
                  <a:lnTo>
                    <a:pt x="1016381" y="2455291"/>
                  </a:lnTo>
                  <a:lnTo>
                    <a:pt x="1047369" y="2506091"/>
                  </a:lnTo>
                  <a:lnTo>
                    <a:pt x="1078865" y="2556891"/>
                  </a:lnTo>
                  <a:lnTo>
                    <a:pt x="1110996" y="2607691"/>
                  </a:lnTo>
                  <a:lnTo>
                    <a:pt x="1143635" y="2658491"/>
                  </a:lnTo>
                  <a:lnTo>
                    <a:pt x="1176782" y="2709291"/>
                  </a:lnTo>
                  <a:lnTo>
                    <a:pt x="1210437" y="2760091"/>
                  </a:lnTo>
                  <a:lnTo>
                    <a:pt x="1244600" y="2810891"/>
                  </a:lnTo>
                  <a:lnTo>
                    <a:pt x="1279398" y="2861691"/>
                  </a:lnTo>
                  <a:lnTo>
                    <a:pt x="1314704" y="2912491"/>
                  </a:lnTo>
                  <a:lnTo>
                    <a:pt x="1350518" y="2963291"/>
                  </a:lnTo>
                  <a:lnTo>
                    <a:pt x="1386840" y="3014091"/>
                  </a:lnTo>
                  <a:lnTo>
                    <a:pt x="1423670" y="3048000"/>
                  </a:lnTo>
                  <a:lnTo>
                    <a:pt x="1461008" y="3098800"/>
                  </a:lnTo>
                  <a:lnTo>
                    <a:pt x="1498854" y="3149600"/>
                  </a:lnTo>
                  <a:lnTo>
                    <a:pt x="1537208" y="3200400"/>
                  </a:lnTo>
                  <a:lnTo>
                    <a:pt x="1576070" y="3251200"/>
                  </a:lnTo>
                  <a:lnTo>
                    <a:pt x="1615313" y="3285109"/>
                  </a:lnTo>
                  <a:lnTo>
                    <a:pt x="1655064" y="3335909"/>
                  </a:lnTo>
                  <a:lnTo>
                    <a:pt x="1695323" y="3386709"/>
                  </a:lnTo>
                  <a:lnTo>
                    <a:pt x="1736090" y="3420618"/>
                  </a:lnTo>
                  <a:lnTo>
                    <a:pt x="1777238" y="3471418"/>
                  </a:lnTo>
                  <a:lnTo>
                    <a:pt x="1818894" y="3522218"/>
                  </a:lnTo>
                  <a:lnTo>
                    <a:pt x="1861058" y="3556127"/>
                  </a:lnTo>
                  <a:lnTo>
                    <a:pt x="1903603" y="3606927"/>
                  </a:lnTo>
                  <a:lnTo>
                    <a:pt x="1946656" y="3640836"/>
                  </a:lnTo>
                  <a:lnTo>
                    <a:pt x="1990217" y="3691636"/>
                  </a:lnTo>
                  <a:lnTo>
                    <a:pt x="2034159" y="3725545"/>
                  </a:lnTo>
                  <a:lnTo>
                    <a:pt x="2078609" y="3776345"/>
                  </a:lnTo>
                  <a:lnTo>
                    <a:pt x="2168779" y="3844036"/>
                  </a:lnTo>
                  <a:lnTo>
                    <a:pt x="2214499" y="3894836"/>
                  </a:lnTo>
                  <a:lnTo>
                    <a:pt x="2307209" y="3962527"/>
                  </a:lnTo>
                  <a:lnTo>
                    <a:pt x="2354199" y="4013327"/>
                  </a:lnTo>
                  <a:lnTo>
                    <a:pt x="2497709" y="4114927"/>
                  </a:lnTo>
                  <a:lnTo>
                    <a:pt x="2595499" y="4182618"/>
                  </a:lnTo>
                  <a:lnTo>
                    <a:pt x="2645029" y="4233418"/>
                  </a:lnTo>
                  <a:lnTo>
                    <a:pt x="2795778" y="4335018"/>
                  </a:lnTo>
                  <a:lnTo>
                    <a:pt x="2898267" y="4402709"/>
                  </a:lnTo>
                  <a:lnTo>
                    <a:pt x="2950083" y="4419600"/>
                  </a:lnTo>
                  <a:lnTo>
                    <a:pt x="3160903" y="4555109"/>
                  </a:lnTo>
                  <a:lnTo>
                    <a:pt x="3214370" y="4572000"/>
                  </a:lnTo>
                  <a:lnTo>
                    <a:pt x="3322701" y="4639691"/>
                  </a:lnTo>
                  <a:lnTo>
                    <a:pt x="3377311" y="4656582"/>
                  </a:lnTo>
                  <a:lnTo>
                    <a:pt x="3487674" y="4724273"/>
                  </a:lnTo>
                  <a:lnTo>
                    <a:pt x="3543300" y="4741164"/>
                  </a:lnTo>
                  <a:lnTo>
                    <a:pt x="3599307" y="4775073"/>
                  </a:lnTo>
                  <a:lnTo>
                    <a:pt x="3655695" y="4791964"/>
                  </a:lnTo>
                  <a:lnTo>
                    <a:pt x="3712337" y="4825873"/>
                  </a:lnTo>
                  <a:lnTo>
                    <a:pt x="3826637" y="4859782"/>
                  </a:lnTo>
                  <a:lnTo>
                    <a:pt x="3884295" y="4893691"/>
                  </a:lnTo>
                  <a:lnTo>
                    <a:pt x="4058920" y="4944491"/>
                  </a:lnTo>
                  <a:lnTo>
                    <a:pt x="4117721" y="4978400"/>
                  </a:lnTo>
                  <a:lnTo>
                    <a:pt x="4659884" y="5130800"/>
                  </a:lnTo>
                  <a:lnTo>
                    <a:pt x="4721479" y="5130800"/>
                  </a:lnTo>
                  <a:lnTo>
                    <a:pt x="4907661" y="5181600"/>
                  </a:lnTo>
                  <a:lnTo>
                    <a:pt x="4970272" y="5181600"/>
                  </a:lnTo>
                  <a:lnTo>
                    <a:pt x="5033137" y="5198491"/>
                  </a:lnTo>
                  <a:lnTo>
                    <a:pt x="5096129" y="5198491"/>
                  </a:lnTo>
                  <a:lnTo>
                    <a:pt x="5159375" y="5215382"/>
                  </a:lnTo>
                  <a:lnTo>
                    <a:pt x="5222875" y="5215382"/>
                  </a:lnTo>
                  <a:lnTo>
                    <a:pt x="5286629" y="5232273"/>
                  </a:lnTo>
                  <a:lnTo>
                    <a:pt x="5350510" y="5232273"/>
                  </a:lnTo>
                  <a:lnTo>
                    <a:pt x="5414645" y="5249164"/>
                  </a:lnTo>
                  <a:lnTo>
                    <a:pt x="5587111" y="5249164"/>
                  </a:lnTo>
                  <a:lnTo>
                    <a:pt x="5587111" y="5503164"/>
                  </a:lnTo>
                  <a:close/>
                </a:path>
              </a:pathLst>
            </a:custGeom>
            <a:solidFill>
              <a:srgbClr val="38414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41301" y="8003857"/>
            <a:ext cx="7973621" cy="1019780"/>
            <a:chOff x="0" y="0"/>
            <a:chExt cx="10631495" cy="1359707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10631495" cy="1359707"/>
            </a:xfrm>
            <a:prstGeom prst="rect">
              <a:avLst/>
            </a:prstGeom>
            <a:solidFill>
              <a:srgbClr val="00031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640680" y="302750"/>
              <a:ext cx="7411032" cy="809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453"/>
                </a:lnSpc>
              </a:pPr>
              <a:r>
                <a:rPr lang="en-US" sz="1887" spc="188" dirty="0">
                  <a:solidFill>
                    <a:srgbClr val="FFFFFF"/>
                  </a:solidFill>
                  <a:latin typeface="Montserrat Classic Bold"/>
                </a:rPr>
                <a:t>INTENSIVISTA PELA AMIB</a:t>
              </a:r>
            </a:p>
            <a:p>
              <a:pPr algn="just">
                <a:lnSpc>
                  <a:spcPts val="2453"/>
                </a:lnSpc>
              </a:pPr>
              <a:r>
                <a:rPr lang="en-US" sz="1887" spc="188" dirty="0">
                  <a:solidFill>
                    <a:srgbClr val="FFFFFF"/>
                  </a:solidFill>
                  <a:latin typeface="Montserrat Classic Bold"/>
                </a:rPr>
                <a:t>CHEFE DE CTI DO HOSPITAL BADIM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34764" y="5479567"/>
            <a:ext cx="8480159" cy="2064568"/>
            <a:chOff x="0" y="0"/>
            <a:chExt cx="11306879" cy="275275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499809"/>
              <a:ext cx="11306879" cy="1232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37"/>
                </a:lnSpc>
              </a:pPr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168012"/>
              <a:ext cx="11306879" cy="584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03"/>
                </a:lnSpc>
              </a:pPr>
              <a:r>
                <a:rPr lang="en-US" sz="3203">
                  <a:solidFill>
                    <a:srgbClr val="FFFFFF"/>
                  </a:solidFill>
                  <a:latin typeface="Montserrat Classic Bold"/>
                </a:rPr>
                <a:t>Apresentado por Edmundo Tommasi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374546" y="1522374"/>
            <a:ext cx="10096689" cy="5057445"/>
            <a:chOff x="0" y="0"/>
            <a:chExt cx="13462253" cy="674325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38100"/>
              <a:ext cx="13462253" cy="981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45"/>
                </a:lnSpc>
              </a:pPr>
              <a:r>
                <a:rPr lang="en-US" sz="5041">
                  <a:solidFill>
                    <a:srgbClr val="303030"/>
                  </a:solidFill>
                  <a:latin typeface="Montserrat Classic Bold"/>
                </a:rPr>
                <a:t>Sedação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371437"/>
              <a:ext cx="13462253" cy="603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54"/>
                </a:lnSpc>
              </a:pPr>
              <a:r>
                <a:rPr lang="en-US" sz="3140">
                  <a:solidFill>
                    <a:srgbClr val="FA1700"/>
                  </a:solidFill>
                  <a:latin typeface="Montserrat Classic Bold"/>
                </a:rPr>
                <a:t>ESCALAS DE SEDAÇÃO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332841"/>
              <a:ext cx="13462253" cy="2248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58344" lvl="1" indent="-329172">
                <a:lnSpc>
                  <a:spcPts val="4573"/>
                </a:lnSpc>
                <a:buFont typeface="Arial"/>
                <a:buChar char="•"/>
              </a:pPr>
              <a:r>
                <a:rPr lang="en-US" sz="3049">
                  <a:solidFill>
                    <a:srgbClr val="303030"/>
                  </a:solidFill>
                  <a:latin typeface="Montserrat Light"/>
                </a:rPr>
                <a:t>Ramsay;</a:t>
              </a:r>
            </a:p>
            <a:p>
              <a:pPr marL="658344" lvl="1" indent="-329172">
                <a:lnSpc>
                  <a:spcPts val="4573"/>
                </a:lnSpc>
                <a:buFont typeface="Arial"/>
                <a:buChar char="•"/>
              </a:pPr>
              <a:r>
                <a:rPr lang="en-US" sz="3049">
                  <a:solidFill>
                    <a:srgbClr val="303030"/>
                  </a:solidFill>
                  <a:latin typeface="Montserrat Light"/>
                </a:rPr>
                <a:t>RASS;</a:t>
              </a:r>
            </a:p>
            <a:p>
              <a:pPr marL="658344" lvl="1" indent="-329172" algn="l">
                <a:lnSpc>
                  <a:spcPts val="4573"/>
                </a:lnSpc>
                <a:buFont typeface="Arial"/>
                <a:buChar char="•"/>
              </a:pPr>
              <a:r>
                <a:rPr lang="en-US" sz="3049">
                  <a:solidFill>
                    <a:srgbClr val="303030"/>
                  </a:solidFill>
                  <a:latin typeface="Montserrat Light"/>
                </a:rPr>
                <a:t>Escala de dor numérica e visual.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619667"/>
              <a:ext cx="5313102" cy="179497"/>
            </a:xfrm>
            <a:prstGeom prst="rect">
              <a:avLst/>
            </a:prstGeom>
            <a:solidFill>
              <a:srgbClr val="D83E2E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r="158" b="158"/>
          <a:stretch>
            <a:fillRect/>
          </a:stretch>
        </p:blipFill>
        <p:spPr>
          <a:xfrm>
            <a:off x="1131687" y="357236"/>
            <a:ext cx="11339548" cy="9572527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914985" y="4730370"/>
            <a:ext cx="11556250" cy="2431430"/>
            <a:chOff x="0" y="0"/>
            <a:chExt cx="12151371" cy="25566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151360" cy="2556764"/>
            </a:xfrm>
            <a:custGeom>
              <a:avLst/>
              <a:gdLst/>
              <a:ahLst/>
              <a:cxnLst/>
              <a:rect l="l" t="t" r="r" b="b"/>
              <a:pathLst>
                <a:path w="12151360" h="2556764">
                  <a:moveTo>
                    <a:pt x="27051" y="2502408"/>
                  </a:moveTo>
                  <a:lnTo>
                    <a:pt x="12124309" y="2502408"/>
                  </a:lnTo>
                  <a:lnTo>
                    <a:pt x="12124309" y="2529459"/>
                  </a:lnTo>
                  <a:lnTo>
                    <a:pt x="12097258" y="2529459"/>
                  </a:lnTo>
                  <a:lnTo>
                    <a:pt x="12097258" y="27051"/>
                  </a:lnTo>
                  <a:lnTo>
                    <a:pt x="12124309" y="27051"/>
                  </a:lnTo>
                  <a:lnTo>
                    <a:pt x="12124309" y="54229"/>
                  </a:lnTo>
                  <a:lnTo>
                    <a:pt x="27051" y="54229"/>
                  </a:lnTo>
                  <a:lnTo>
                    <a:pt x="27051" y="27051"/>
                  </a:lnTo>
                  <a:lnTo>
                    <a:pt x="54229" y="27051"/>
                  </a:lnTo>
                  <a:lnTo>
                    <a:pt x="54229" y="2529586"/>
                  </a:lnTo>
                  <a:lnTo>
                    <a:pt x="27051" y="2529586"/>
                  </a:lnTo>
                  <a:lnTo>
                    <a:pt x="27051" y="2502535"/>
                  </a:lnTo>
                  <a:moveTo>
                    <a:pt x="27051" y="2556764"/>
                  </a:moveTo>
                  <a:cubicBezTo>
                    <a:pt x="12065" y="2556764"/>
                    <a:pt x="0" y="2544572"/>
                    <a:pt x="0" y="2529713"/>
                  </a:cubicBezTo>
                  <a:lnTo>
                    <a:pt x="0" y="27051"/>
                  </a:lnTo>
                  <a:cubicBezTo>
                    <a:pt x="0" y="12192"/>
                    <a:pt x="12192" y="0"/>
                    <a:pt x="27051" y="0"/>
                  </a:cubicBezTo>
                  <a:lnTo>
                    <a:pt x="12124309" y="0"/>
                  </a:lnTo>
                  <a:cubicBezTo>
                    <a:pt x="12139295" y="0"/>
                    <a:pt x="12151360" y="12192"/>
                    <a:pt x="12151360" y="27051"/>
                  </a:cubicBezTo>
                  <a:lnTo>
                    <a:pt x="12151360" y="2529586"/>
                  </a:lnTo>
                  <a:cubicBezTo>
                    <a:pt x="12151360" y="2544572"/>
                    <a:pt x="12139168" y="2556637"/>
                    <a:pt x="12124309" y="2556637"/>
                  </a:cubicBezTo>
                  <a:lnTo>
                    <a:pt x="27051" y="2556637"/>
                  </a:lnTo>
                  <a:close/>
                </a:path>
              </a:pathLst>
            </a:custGeom>
            <a:solidFill>
              <a:srgbClr val="00B050"/>
            </a:solid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r="191" b="191"/>
          <a:stretch>
            <a:fillRect/>
          </a:stretch>
        </p:blipFill>
        <p:spPr>
          <a:xfrm>
            <a:off x="1512080" y="2773330"/>
            <a:ext cx="12206411" cy="5169592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429019" y="4372189"/>
            <a:ext cx="10072073" cy="1971876"/>
            <a:chOff x="0" y="0"/>
            <a:chExt cx="13058987" cy="25566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058902" cy="2556764"/>
            </a:xfrm>
            <a:custGeom>
              <a:avLst/>
              <a:gdLst/>
              <a:ahLst/>
              <a:cxnLst/>
              <a:rect l="l" t="t" r="r" b="b"/>
              <a:pathLst>
                <a:path w="13058902" h="2556764">
                  <a:moveTo>
                    <a:pt x="27051" y="2502408"/>
                  </a:moveTo>
                  <a:lnTo>
                    <a:pt x="13031851" y="2502408"/>
                  </a:lnTo>
                  <a:lnTo>
                    <a:pt x="13031851" y="2529459"/>
                  </a:lnTo>
                  <a:lnTo>
                    <a:pt x="13004800" y="2529459"/>
                  </a:lnTo>
                  <a:lnTo>
                    <a:pt x="13004800" y="27051"/>
                  </a:lnTo>
                  <a:lnTo>
                    <a:pt x="13031851" y="27051"/>
                  </a:lnTo>
                  <a:lnTo>
                    <a:pt x="13031851" y="54229"/>
                  </a:lnTo>
                  <a:lnTo>
                    <a:pt x="27051" y="54229"/>
                  </a:lnTo>
                  <a:lnTo>
                    <a:pt x="27051" y="27051"/>
                  </a:lnTo>
                  <a:lnTo>
                    <a:pt x="54229" y="27051"/>
                  </a:lnTo>
                  <a:lnTo>
                    <a:pt x="54229" y="2529586"/>
                  </a:lnTo>
                  <a:lnTo>
                    <a:pt x="27051" y="2529586"/>
                  </a:lnTo>
                  <a:lnTo>
                    <a:pt x="27051" y="2502535"/>
                  </a:lnTo>
                  <a:moveTo>
                    <a:pt x="27051" y="2556764"/>
                  </a:moveTo>
                  <a:cubicBezTo>
                    <a:pt x="12065" y="2556764"/>
                    <a:pt x="0" y="2544572"/>
                    <a:pt x="0" y="2529713"/>
                  </a:cubicBezTo>
                  <a:lnTo>
                    <a:pt x="0" y="27051"/>
                  </a:lnTo>
                  <a:cubicBezTo>
                    <a:pt x="0" y="12192"/>
                    <a:pt x="12192" y="0"/>
                    <a:pt x="27051" y="0"/>
                  </a:cubicBezTo>
                  <a:lnTo>
                    <a:pt x="13031851" y="0"/>
                  </a:lnTo>
                  <a:cubicBezTo>
                    <a:pt x="13046838" y="0"/>
                    <a:pt x="13058902" y="12192"/>
                    <a:pt x="13058902" y="27051"/>
                  </a:cubicBezTo>
                  <a:lnTo>
                    <a:pt x="13058902" y="2529586"/>
                  </a:lnTo>
                  <a:cubicBezTo>
                    <a:pt x="13058902" y="2544572"/>
                    <a:pt x="13046711" y="2556637"/>
                    <a:pt x="13031851" y="2556637"/>
                  </a:cubicBezTo>
                  <a:lnTo>
                    <a:pt x="27051" y="2556637"/>
                  </a:lnTo>
                  <a:close/>
                </a:path>
              </a:pathLst>
            </a:custGeom>
            <a:solidFill>
              <a:srgbClr val="00B050"/>
            </a:solid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r="101" b="97"/>
          <a:stretch>
            <a:fillRect/>
          </a:stretch>
        </p:blipFill>
        <p:spPr>
          <a:xfrm>
            <a:off x="1411978" y="2123491"/>
            <a:ext cx="10556765" cy="7926226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411978" y="535781"/>
            <a:ext cx="10015015" cy="3820520"/>
            <a:chOff x="0" y="0"/>
            <a:chExt cx="13353353" cy="509402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47625"/>
              <a:ext cx="13353353" cy="895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70"/>
                </a:lnSpc>
              </a:pPr>
              <a:r>
                <a:rPr lang="en-US" sz="4700">
                  <a:solidFill>
                    <a:srgbClr val="303030"/>
                  </a:solidFill>
                  <a:latin typeface="Montserrat Classic Bold"/>
                </a:rPr>
                <a:t>Escala de dor visual e numérica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284277"/>
              <a:ext cx="13353353" cy="598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26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236902"/>
              <a:ext cx="13353353" cy="704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36"/>
                </a:lnSpc>
              </a:pPr>
              <a:endParaRPr/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1538357"/>
              <a:ext cx="5270123" cy="178045"/>
            </a:xfrm>
            <a:prstGeom prst="rect">
              <a:avLst/>
            </a:prstGeom>
            <a:solidFill>
              <a:srgbClr val="D83E2E"/>
            </a:solid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91154" y="942975"/>
            <a:ext cx="9737927" cy="9215269"/>
            <a:chOff x="0" y="0"/>
            <a:chExt cx="12983903" cy="1228702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38100"/>
              <a:ext cx="12983903" cy="1111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27"/>
                </a:lnSpc>
              </a:pPr>
              <a:r>
                <a:rPr lang="en-US" sz="5661">
                  <a:solidFill>
                    <a:srgbClr val="303030"/>
                  </a:solidFill>
                  <a:latin typeface="Montserrat Classic"/>
                </a:rPr>
                <a:t>Protocolos de sedação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527790"/>
              <a:ext cx="12983903" cy="517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8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403832"/>
              <a:ext cx="12983903" cy="7762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1570" lvl="1" indent="-330785">
                <a:lnSpc>
                  <a:spcPts val="4596"/>
                </a:lnSpc>
                <a:buFont typeface="Arial"/>
                <a:buChar char="•"/>
              </a:pPr>
              <a:r>
                <a:rPr lang="en-US" sz="3064">
                  <a:solidFill>
                    <a:srgbClr val="66BE44"/>
                  </a:solidFill>
                  <a:latin typeface="Montserrat Light Bold"/>
                </a:rPr>
                <a:t>Protocolo de sedação leve:</a:t>
              </a:r>
            </a:p>
            <a:p>
              <a:pPr>
                <a:lnSpc>
                  <a:spcPts val="4596"/>
                </a:lnSpc>
              </a:pPr>
              <a:r>
                <a:rPr lang="en-US" sz="3064">
                  <a:solidFill>
                    <a:srgbClr val="303030"/>
                  </a:solidFill>
                  <a:latin typeface="Montserrat Light"/>
                </a:rPr>
                <a:t>       Monitoramento do nível de sedação (RASS, Ramsay)</a:t>
              </a:r>
            </a:p>
            <a:p>
              <a:pPr>
                <a:lnSpc>
                  <a:spcPts val="4596"/>
                </a:lnSpc>
              </a:pPr>
              <a:endParaRPr lang="en-US" sz="3064">
                <a:solidFill>
                  <a:srgbClr val="303030"/>
                </a:solidFill>
                <a:latin typeface="Montserrat Light"/>
              </a:endParaRPr>
            </a:p>
            <a:p>
              <a:pPr marL="661570" lvl="1" indent="-330785">
                <a:lnSpc>
                  <a:spcPts val="4596"/>
                </a:lnSpc>
                <a:buFont typeface="Arial"/>
                <a:buChar char="•"/>
              </a:pPr>
              <a:r>
                <a:rPr lang="en-US" sz="3064">
                  <a:solidFill>
                    <a:srgbClr val="66BE44"/>
                  </a:solidFill>
                  <a:latin typeface="Montserrat Light Bold"/>
                </a:rPr>
                <a:t>Despertar diário:</a:t>
              </a:r>
            </a:p>
            <a:p>
              <a:pPr>
                <a:lnSpc>
                  <a:spcPts val="4596"/>
                </a:lnSpc>
              </a:pPr>
              <a:r>
                <a:rPr lang="en-US" sz="3064">
                  <a:solidFill>
                    <a:srgbClr val="303030"/>
                  </a:solidFill>
                  <a:latin typeface="Montserrat Light Bold"/>
                </a:rPr>
                <a:t>       </a:t>
              </a:r>
              <a:r>
                <a:rPr lang="en-US" sz="3064">
                  <a:solidFill>
                    <a:srgbClr val="303030"/>
                  </a:solidFill>
                  <a:latin typeface="Montserrat Light"/>
                </a:rPr>
                <a:t>Interrupção diária da sedação</a:t>
              </a:r>
            </a:p>
            <a:p>
              <a:pPr>
                <a:lnSpc>
                  <a:spcPts val="4596"/>
                </a:lnSpc>
              </a:pPr>
              <a:endParaRPr lang="en-US" sz="3064">
                <a:solidFill>
                  <a:srgbClr val="303030"/>
                </a:solidFill>
                <a:latin typeface="Montserrat Light"/>
              </a:endParaRPr>
            </a:p>
            <a:p>
              <a:pPr>
                <a:lnSpc>
                  <a:spcPts val="4596"/>
                </a:lnSpc>
              </a:pPr>
              <a:r>
                <a:rPr lang="en-US" sz="3064">
                  <a:solidFill>
                    <a:srgbClr val="303030"/>
                  </a:solidFill>
                  <a:latin typeface="Montserrat Light"/>
                </a:rPr>
                <a:t>   - Ambos com estudos randomizados</a:t>
              </a:r>
            </a:p>
            <a:p>
              <a:pPr algn="l">
                <a:lnSpc>
                  <a:spcPts val="4596"/>
                </a:lnSpc>
              </a:pPr>
              <a:r>
                <a:rPr lang="en-US" sz="3064">
                  <a:solidFill>
                    <a:srgbClr val="303030"/>
                  </a:solidFill>
                  <a:latin typeface="Montserrat Light"/>
                </a:rPr>
                <a:t>   - Objetivo: minimizar efeitos deletérios da sedação; trazer segurança em eventos adversos.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736351"/>
              <a:ext cx="5124314" cy="173119"/>
            </a:xfrm>
            <a:prstGeom prst="rect">
              <a:avLst/>
            </a:prstGeom>
            <a:solidFill>
              <a:srgbClr val="66BE44"/>
            </a:solid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369991" y="558999"/>
            <a:ext cx="8462773" cy="3527661"/>
            <a:chOff x="0" y="0"/>
            <a:chExt cx="11283697" cy="470354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57150"/>
              <a:ext cx="11283697" cy="1093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54"/>
                </a:lnSpc>
              </a:pPr>
              <a:r>
                <a:rPr lang="en-US" sz="5685">
                  <a:solidFill>
                    <a:srgbClr val="303030"/>
                  </a:solidFill>
                  <a:latin typeface="Montserrat Classic"/>
                </a:rPr>
                <a:t>Protocolos de sedação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332468"/>
              <a:ext cx="11283697" cy="465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6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115681"/>
              <a:ext cx="11283697" cy="614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4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659974"/>
              <a:ext cx="4453299" cy="150449"/>
            </a:xfrm>
            <a:prstGeom prst="rect">
              <a:avLst/>
            </a:prstGeom>
            <a:solidFill>
              <a:srgbClr val="66BE44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l="8996" t="6067" r="12422" b="86"/>
          <a:stretch>
            <a:fillRect/>
          </a:stretch>
        </p:blipFill>
        <p:spPr>
          <a:xfrm>
            <a:off x="1353553" y="2480651"/>
            <a:ext cx="10838348" cy="7107697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912670" y="6474754"/>
            <a:ext cx="9720113" cy="659157"/>
            <a:chOff x="0" y="0"/>
            <a:chExt cx="13384107" cy="90762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384022" cy="907669"/>
            </a:xfrm>
            <a:custGeom>
              <a:avLst/>
              <a:gdLst/>
              <a:ahLst/>
              <a:cxnLst/>
              <a:rect l="l" t="t" r="r" b="b"/>
              <a:pathLst>
                <a:path w="13384022" h="907669">
                  <a:moveTo>
                    <a:pt x="27051" y="853440"/>
                  </a:moveTo>
                  <a:lnTo>
                    <a:pt x="13356971" y="853440"/>
                  </a:lnTo>
                  <a:lnTo>
                    <a:pt x="13356971" y="880491"/>
                  </a:lnTo>
                  <a:lnTo>
                    <a:pt x="13329920" y="880491"/>
                  </a:lnTo>
                  <a:lnTo>
                    <a:pt x="13329920" y="27051"/>
                  </a:lnTo>
                  <a:lnTo>
                    <a:pt x="13356971" y="27051"/>
                  </a:lnTo>
                  <a:lnTo>
                    <a:pt x="13356971" y="54229"/>
                  </a:lnTo>
                  <a:lnTo>
                    <a:pt x="27051" y="54229"/>
                  </a:lnTo>
                  <a:lnTo>
                    <a:pt x="27051" y="27051"/>
                  </a:lnTo>
                  <a:lnTo>
                    <a:pt x="54229" y="27051"/>
                  </a:lnTo>
                  <a:lnTo>
                    <a:pt x="54229" y="880491"/>
                  </a:lnTo>
                  <a:lnTo>
                    <a:pt x="27051" y="880491"/>
                  </a:lnTo>
                  <a:lnTo>
                    <a:pt x="27051" y="853440"/>
                  </a:lnTo>
                  <a:moveTo>
                    <a:pt x="27051" y="907669"/>
                  </a:moveTo>
                  <a:cubicBezTo>
                    <a:pt x="12192" y="907669"/>
                    <a:pt x="0" y="895477"/>
                    <a:pt x="0" y="880491"/>
                  </a:cubicBezTo>
                  <a:lnTo>
                    <a:pt x="0" y="27051"/>
                  </a:lnTo>
                  <a:cubicBezTo>
                    <a:pt x="0" y="12192"/>
                    <a:pt x="12192" y="0"/>
                    <a:pt x="27051" y="0"/>
                  </a:cubicBezTo>
                  <a:lnTo>
                    <a:pt x="13356971" y="0"/>
                  </a:lnTo>
                  <a:cubicBezTo>
                    <a:pt x="13371957" y="0"/>
                    <a:pt x="13384022" y="12192"/>
                    <a:pt x="13384022" y="27051"/>
                  </a:cubicBezTo>
                  <a:lnTo>
                    <a:pt x="13384022" y="880491"/>
                  </a:lnTo>
                  <a:cubicBezTo>
                    <a:pt x="13384022" y="895477"/>
                    <a:pt x="13371830" y="907542"/>
                    <a:pt x="13356971" y="907542"/>
                  </a:cubicBezTo>
                  <a:lnTo>
                    <a:pt x="27051" y="907542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295433" y="9297754"/>
            <a:ext cx="6674701" cy="24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3"/>
              </a:lnSpc>
            </a:pPr>
            <a:r>
              <a:rPr lang="en-US" sz="1728" spc="-68">
                <a:solidFill>
                  <a:srgbClr val="000000"/>
                </a:solidFill>
                <a:latin typeface="Open Sans Bold"/>
              </a:rPr>
              <a:t>J.Mayo Clin Proc.2015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454848" y="491045"/>
            <a:ext cx="8975959" cy="3679381"/>
            <a:chOff x="0" y="0"/>
            <a:chExt cx="11967946" cy="490584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38100"/>
              <a:ext cx="11967946" cy="1099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23"/>
                </a:lnSpc>
              </a:pPr>
              <a:r>
                <a:rPr lang="en-US" sz="5657">
                  <a:solidFill>
                    <a:srgbClr val="303030"/>
                  </a:solidFill>
                  <a:latin typeface="Montserrat Classic"/>
                </a:rPr>
                <a:t>Protocolos de sedação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399924"/>
              <a:ext cx="11967946" cy="484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64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216780"/>
              <a:ext cx="11967946" cy="656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36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677702"/>
              <a:ext cx="4723349" cy="159573"/>
            </a:xfrm>
            <a:prstGeom prst="rect">
              <a:avLst/>
            </a:prstGeom>
            <a:solidFill>
              <a:srgbClr val="66BE44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l="5135" t="4679" r="9846" b="18007"/>
          <a:stretch>
            <a:fillRect/>
          </a:stretch>
        </p:blipFill>
        <p:spPr>
          <a:xfrm>
            <a:off x="1291866" y="2039634"/>
            <a:ext cx="11949625" cy="7513569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8706084" y="4133056"/>
            <a:ext cx="3524433" cy="322390"/>
            <a:chOff x="0" y="0"/>
            <a:chExt cx="4368805" cy="39962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368800" cy="399669"/>
            </a:xfrm>
            <a:custGeom>
              <a:avLst/>
              <a:gdLst/>
              <a:ahLst/>
              <a:cxnLst/>
              <a:rect l="l" t="t" r="r" b="b"/>
              <a:pathLst>
                <a:path w="4368800" h="399669">
                  <a:moveTo>
                    <a:pt x="27051" y="345440"/>
                  </a:moveTo>
                  <a:lnTo>
                    <a:pt x="4341749" y="345440"/>
                  </a:lnTo>
                  <a:lnTo>
                    <a:pt x="4341749" y="372491"/>
                  </a:lnTo>
                  <a:lnTo>
                    <a:pt x="4314698" y="372491"/>
                  </a:lnTo>
                  <a:lnTo>
                    <a:pt x="4314698" y="27051"/>
                  </a:lnTo>
                  <a:lnTo>
                    <a:pt x="4341749" y="27051"/>
                  </a:lnTo>
                  <a:lnTo>
                    <a:pt x="4341749" y="54229"/>
                  </a:lnTo>
                  <a:lnTo>
                    <a:pt x="27051" y="54229"/>
                  </a:lnTo>
                  <a:lnTo>
                    <a:pt x="27051" y="27051"/>
                  </a:lnTo>
                  <a:lnTo>
                    <a:pt x="54229" y="27051"/>
                  </a:lnTo>
                  <a:lnTo>
                    <a:pt x="54229" y="372491"/>
                  </a:lnTo>
                  <a:lnTo>
                    <a:pt x="27051" y="372491"/>
                  </a:lnTo>
                  <a:lnTo>
                    <a:pt x="27051" y="345440"/>
                  </a:lnTo>
                  <a:moveTo>
                    <a:pt x="27051" y="399669"/>
                  </a:moveTo>
                  <a:cubicBezTo>
                    <a:pt x="12192" y="399669"/>
                    <a:pt x="0" y="387477"/>
                    <a:pt x="0" y="372491"/>
                  </a:cubicBezTo>
                  <a:lnTo>
                    <a:pt x="0" y="27051"/>
                  </a:lnTo>
                  <a:cubicBezTo>
                    <a:pt x="0" y="12192"/>
                    <a:pt x="12192" y="0"/>
                    <a:pt x="27051" y="0"/>
                  </a:cubicBezTo>
                  <a:lnTo>
                    <a:pt x="4341749" y="0"/>
                  </a:lnTo>
                  <a:cubicBezTo>
                    <a:pt x="4356735" y="0"/>
                    <a:pt x="4368800" y="12192"/>
                    <a:pt x="4368800" y="27051"/>
                  </a:cubicBezTo>
                  <a:lnTo>
                    <a:pt x="4368800" y="372491"/>
                  </a:lnTo>
                  <a:cubicBezTo>
                    <a:pt x="4368800" y="387477"/>
                    <a:pt x="4356608" y="399542"/>
                    <a:pt x="4341749" y="399542"/>
                  </a:cubicBezTo>
                  <a:lnTo>
                    <a:pt x="27051" y="399542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706084" y="6272842"/>
            <a:ext cx="3524432" cy="389745"/>
            <a:chOff x="0" y="0"/>
            <a:chExt cx="4368804" cy="4831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68800" cy="483108"/>
            </a:xfrm>
            <a:custGeom>
              <a:avLst/>
              <a:gdLst/>
              <a:ahLst/>
              <a:cxnLst/>
              <a:rect l="l" t="t" r="r" b="b"/>
              <a:pathLst>
                <a:path w="4368800" h="483108">
                  <a:moveTo>
                    <a:pt x="27051" y="428879"/>
                  </a:moveTo>
                  <a:lnTo>
                    <a:pt x="4341749" y="428879"/>
                  </a:lnTo>
                  <a:lnTo>
                    <a:pt x="4341749" y="455930"/>
                  </a:lnTo>
                  <a:lnTo>
                    <a:pt x="4314698" y="455930"/>
                  </a:lnTo>
                  <a:lnTo>
                    <a:pt x="4314698" y="27051"/>
                  </a:lnTo>
                  <a:lnTo>
                    <a:pt x="4341749" y="27051"/>
                  </a:lnTo>
                  <a:lnTo>
                    <a:pt x="4341749" y="54229"/>
                  </a:lnTo>
                  <a:lnTo>
                    <a:pt x="27051" y="54229"/>
                  </a:lnTo>
                  <a:lnTo>
                    <a:pt x="27051" y="27051"/>
                  </a:lnTo>
                  <a:lnTo>
                    <a:pt x="54229" y="27051"/>
                  </a:lnTo>
                  <a:lnTo>
                    <a:pt x="54229" y="456057"/>
                  </a:lnTo>
                  <a:lnTo>
                    <a:pt x="27051" y="456057"/>
                  </a:lnTo>
                  <a:lnTo>
                    <a:pt x="27051" y="428879"/>
                  </a:lnTo>
                  <a:moveTo>
                    <a:pt x="27051" y="483108"/>
                  </a:moveTo>
                  <a:cubicBezTo>
                    <a:pt x="12192" y="483108"/>
                    <a:pt x="0" y="471043"/>
                    <a:pt x="0" y="456057"/>
                  </a:cubicBezTo>
                  <a:lnTo>
                    <a:pt x="0" y="27051"/>
                  </a:lnTo>
                  <a:cubicBezTo>
                    <a:pt x="0" y="12192"/>
                    <a:pt x="12192" y="0"/>
                    <a:pt x="27051" y="0"/>
                  </a:cubicBezTo>
                  <a:lnTo>
                    <a:pt x="4341749" y="0"/>
                  </a:lnTo>
                  <a:cubicBezTo>
                    <a:pt x="4356735" y="0"/>
                    <a:pt x="4368800" y="12192"/>
                    <a:pt x="4368800" y="27051"/>
                  </a:cubicBezTo>
                  <a:lnTo>
                    <a:pt x="4368800" y="456057"/>
                  </a:lnTo>
                  <a:cubicBezTo>
                    <a:pt x="4368800" y="471043"/>
                    <a:pt x="4356608" y="483108"/>
                    <a:pt x="4341749" y="483108"/>
                  </a:cubicBezTo>
                  <a:lnTo>
                    <a:pt x="27051" y="483108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8627068" y="8412757"/>
            <a:ext cx="3524432" cy="387960"/>
            <a:chOff x="0" y="0"/>
            <a:chExt cx="4368804" cy="48090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368800" cy="480949"/>
            </a:xfrm>
            <a:custGeom>
              <a:avLst/>
              <a:gdLst/>
              <a:ahLst/>
              <a:cxnLst/>
              <a:rect l="l" t="t" r="r" b="b"/>
              <a:pathLst>
                <a:path w="4368800" h="480949">
                  <a:moveTo>
                    <a:pt x="27051" y="426720"/>
                  </a:moveTo>
                  <a:lnTo>
                    <a:pt x="4341749" y="426720"/>
                  </a:lnTo>
                  <a:lnTo>
                    <a:pt x="4341749" y="453771"/>
                  </a:lnTo>
                  <a:lnTo>
                    <a:pt x="4314698" y="453771"/>
                  </a:lnTo>
                  <a:lnTo>
                    <a:pt x="4314698" y="27051"/>
                  </a:lnTo>
                  <a:lnTo>
                    <a:pt x="4341749" y="27051"/>
                  </a:lnTo>
                  <a:lnTo>
                    <a:pt x="4341749" y="54229"/>
                  </a:lnTo>
                  <a:lnTo>
                    <a:pt x="27051" y="54229"/>
                  </a:lnTo>
                  <a:lnTo>
                    <a:pt x="27051" y="27051"/>
                  </a:lnTo>
                  <a:lnTo>
                    <a:pt x="54229" y="27051"/>
                  </a:lnTo>
                  <a:lnTo>
                    <a:pt x="54229" y="453771"/>
                  </a:lnTo>
                  <a:lnTo>
                    <a:pt x="27051" y="453771"/>
                  </a:lnTo>
                  <a:lnTo>
                    <a:pt x="27051" y="426720"/>
                  </a:lnTo>
                  <a:moveTo>
                    <a:pt x="27051" y="480949"/>
                  </a:moveTo>
                  <a:cubicBezTo>
                    <a:pt x="12192" y="480949"/>
                    <a:pt x="0" y="468757"/>
                    <a:pt x="0" y="453771"/>
                  </a:cubicBezTo>
                  <a:lnTo>
                    <a:pt x="0" y="27051"/>
                  </a:lnTo>
                  <a:cubicBezTo>
                    <a:pt x="0" y="12192"/>
                    <a:pt x="12192" y="0"/>
                    <a:pt x="27051" y="0"/>
                  </a:cubicBezTo>
                  <a:lnTo>
                    <a:pt x="4341749" y="0"/>
                  </a:lnTo>
                  <a:cubicBezTo>
                    <a:pt x="4356735" y="0"/>
                    <a:pt x="4368800" y="12192"/>
                    <a:pt x="4368800" y="27051"/>
                  </a:cubicBezTo>
                  <a:lnTo>
                    <a:pt x="4368800" y="453771"/>
                  </a:lnTo>
                  <a:cubicBezTo>
                    <a:pt x="4368800" y="468757"/>
                    <a:pt x="4356608" y="480822"/>
                    <a:pt x="4341749" y="480822"/>
                  </a:cubicBezTo>
                  <a:lnTo>
                    <a:pt x="27051" y="480822"/>
                  </a:lnTo>
                  <a:close/>
                </a:path>
              </a:pathLst>
            </a:custGeom>
            <a:solidFill>
              <a:srgbClr val="00B050"/>
            </a:solidFill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122022" y="1028700"/>
            <a:ext cx="9737927" cy="7163779"/>
            <a:chOff x="0" y="0"/>
            <a:chExt cx="12983903" cy="955170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38100"/>
              <a:ext cx="12983903" cy="1111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27"/>
                </a:lnSpc>
              </a:pPr>
              <a:r>
                <a:rPr lang="en-US" sz="5661">
                  <a:solidFill>
                    <a:srgbClr val="303030"/>
                  </a:solidFill>
                  <a:latin typeface="Montserrat Classic"/>
                </a:rPr>
                <a:t>Protocolos de sedação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518265"/>
              <a:ext cx="12983903" cy="590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28"/>
                </a:lnSpc>
              </a:pPr>
              <a:r>
                <a:rPr lang="en-US" sz="3026">
                  <a:solidFill>
                    <a:srgbClr val="66BE44"/>
                  </a:solidFill>
                  <a:latin typeface="Montserrat Classic Bold"/>
                </a:rPr>
                <a:t>Eles são seguros?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467592"/>
              <a:ext cx="12983903" cy="4963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04749" lvl="1" indent="-352375">
                <a:lnSpc>
                  <a:spcPts val="4896"/>
                </a:lnSpc>
                <a:buFont typeface="Arial"/>
                <a:buChar char="•"/>
              </a:pPr>
              <a:r>
                <a:rPr lang="en-US" sz="3264">
                  <a:solidFill>
                    <a:srgbClr val="303030"/>
                  </a:solidFill>
                  <a:latin typeface="Montserrat Light Bold"/>
                </a:rPr>
                <a:t>Estresse pós traumático ?</a:t>
              </a:r>
            </a:p>
            <a:p>
              <a:pPr marL="704749" lvl="1" indent="-352375">
                <a:lnSpc>
                  <a:spcPts val="4896"/>
                </a:lnSpc>
                <a:buFont typeface="Arial"/>
                <a:buChar char="•"/>
              </a:pPr>
              <a:r>
                <a:rPr lang="en-US" sz="3264">
                  <a:solidFill>
                    <a:srgbClr val="303030"/>
                  </a:solidFill>
                  <a:latin typeface="Montserrat Light Bold"/>
                </a:rPr>
                <a:t>Isquemia miocárdica ?</a:t>
              </a:r>
            </a:p>
            <a:p>
              <a:pPr marL="704749" lvl="1" indent="-352375">
                <a:lnSpc>
                  <a:spcPts val="4896"/>
                </a:lnSpc>
                <a:buFont typeface="Arial"/>
                <a:buChar char="•"/>
              </a:pPr>
              <a:r>
                <a:rPr lang="en-US" sz="3264">
                  <a:solidFill>
                    <a:srgbClr val="303030"/>
                  </a:solidFill>
                  <a:latin typeface="Montserrat Light Bold"/>
                </a:rPr>
                <a:t>Delirium/Abstinência/Dor ?</a:t>
              </a:r>
            </a:p>
            <a:p>
              <a:pPr marL="704749" lvl="1" indent="-352375">
                <a:lnSpc>
                  <a:spcPts val="4896"/>
                </a:lnSpc>
                <a:buFont typeface="Arial"/>
                <a:buChar char="•"/>
              </a:pPr>
              <a:r>
                <a:rPr lang="en-US" sz="3264">
                  <a:solidFill>
                    <a:srgbClr val="303030"/>
                  </a:solidFill>
                  <a:latin typeface="Montserrat Light Bold"/>
                </a:rPr>
                <a:t>Auto-extubação /reintubação/ traqueostomia?</a:t>
              </a:r>
            </a:p>
            <a:p>
              <a:pPr algn="l">
                <a:lnSpc>
                  <a:spcPts val="4596"/>
                </a:lnSpc>
              </a:pPr>
              <a:endParaRPr lang="en-US" sz="3264">
                <a:solidFill>
                  <a:srgbClr val="303030"/>
                </a:solidFill>
                <a:latin typeface="Montserrat Light Bold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736351"/>
              <a:ext cx="5124314" cy="173119"/>
            </a:xfrm>
            <a:prstGeom prst="rect">
              <a:avLst/>
            </a:prstGeom>
            <a:solidFill>
              <a:srgbClr val="66BE44"/>
            </a:solidFill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02666" y="296714"/>
            <a:ext cx="10279305" cy="11388015"/>
            <a:chOff x="204409" y="718230"/>
            <a:chExt cx="13705740" cy="15184020"/>
          </a:xfrm>
        </p:grpSpPr>
        <p:sp>
          <p:nvSpPr>
            <p:cNvPr id="13" name="TextBox 13"/>
            <p:cNvSpPr txBox="1"/>
            <p:nvPr/>
          </p:nvSpPr>
          <p:spPr>
            <a:xfrm>
              <a:off x="204409" y="718230"/>
              <a:ext cx="13261317" cy="1088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56"/>
                </a:lnSpc>
              </a:pPr>
              <a:r>
                <a:rPr lang="en-US" sz="5597" dirty="0">
                  <a:solidFill>
                    <a:srgbClr val="303030"/>
                  </a:solidFill>
                  <a:latin typeface="Montserrat Classic Bold"/>
                </a:rPr>
                <a:t>Caso </a:t>
              </a:r>
              <a:r>
                <a:rPr lang="en-US" sz="5597" dirty="0" err="1">
                  <a:solidFill>
                    <a:srgbClr val="303030"/>
                  </a:solidFill>
                  <a:latin typeface="Montserrat Classic Bold"/>
                </a:rPr>
                <a:t>clínico</a:t>
              </a:r>
              <a:endParaRPr lang="en-US" sz="5597" dirty="0">
                <a:solidFill>
                  <a:srgbClr val="303030"/>
                </a:solidFill>
                <a:latin typeface="Montserrat Classic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26955" y="2870051"/>
              <a:ext cx="13261317" cy="595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92"/>
                </a:lnSpc>
              </a:pPr>
              <a:r>
                <a:rPr lang="en-US" sz="3084" dirty="0" err="1">
                  <a:solidFill>
                    <a:srgbClr val="66BE44"/>
                  </a:solidFill>
                  <a:latin typeface="Montserrat Classic"/>
                </a:rPr>
                <a:t>Evolução</a:t>
              </a:r>
              <a:r>
                <a:rPr lang="en-US" sz="3084" dirty="0">
                  <a:solidFill>
                    <a:srgbClr val="66BE44"/>
                  </a:solidFill>
                  <a:latin typeface="Montserrat Classic"/>
                </a:rPr>
                <a:t> e </a:t>
              </a:r>
              <a:r>
                <a:rPr lang="en-US" sz="3084" dirty="0" err="1">
                  <a:solidFill>
                    <a:srgbClr val="66BE44"/>
                  </a:solidFill>
                  <a:latin typeface="Montserrat Classic"/>
                </a:rPr>
                <a:t>conduta</a:t>
              </a:r>
              <a:r>
                <a:rPr lang="en-US" sz="3084" dirty="0">
                  <a:solidFill>
                    <a:srgbClr val="66BE44"/>
                  </a:solidFill>
                  <a:latin typeface="Montserrat Classic"/>
                </a:rPr>
                <a:t>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48832" y="3768909"/>
              <a:ext cx="13261317" cy="12133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4"/>
                </a:lnSpc>
              </a:pP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Após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3 horas de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admissão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na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UTI e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administração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de Ringer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lactato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30ml/kg,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vasopressores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,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feito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tazocin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, e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passada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CVD,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nessas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3 horas. </a:t>
              </a:r>
            </a:p>
            <a:p>
              <a:pPr>
                <a:lnSpc>
                  <a:spcPts val="4544"/>
                </a:lnSpc>
              </a:pP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Feito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contato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com a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família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que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informou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história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prévia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de DM I e IAM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há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1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ano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.</a:t>
              </a:r>
            </a:p>
            <a:p>
              <a:pPr>
                <a:lnSpc>
                  <a:spcPts val="4544"/>
                </a:lnSpc>
              </a:pPr>
              <a:endParaRPr lang="en-US" sz="3029" dirty="0">
                <a:solidFill>
                  <a:srgbClr val="303030"/>
                </a:solidFill>
                <a:latin typeface="Montserrat Light"/>
              </a:endParaRPr>
            </a:p>
            <a:p>
              <a:pPr>
                <a:lnSpc>
                  <a:spcPts val="4544"/>
                </a:lnSpc>
              </a:pP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No novo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exame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físico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,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paciente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apresentou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os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seguintes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sinais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vitais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: </a:t>
              </a:r>
            </a:p>
            <a:p>
              <a:pPr>
                <a:lnSpc>
                  <a:spcPts val="4544"/>
                </a:lnSpc>
              </a:pP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FC 100bpm; FR 18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iRPM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;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TaX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39 ºC; PA 95x60 mmHg; SatO2 97%; Tempo de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enchimento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capilar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&lt; 4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segundos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; </a:t>
              </a:r>
            </a:p>
            <a:p>
              <a:pPr>
                <a:lnSpc>
                  <a:spcPts val="4544"/>
                </a:lnSpc>
              </a:pP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Escalas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de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sedação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: RASS -5;  Ramsay 5;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Escala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de </a:t>
              </a:r>
              <a:r>
                <a:rPr lang="en-US" sz="3029" dirty="0" err="1">
                  <a:solidFill>
                    <a:srgbClr val="303030"/>
                  </a:solidFill>
                  <a:latin typeface="Montserrat Light"/>
                </a:rPr>
                <a:t>sem</a:t>
              </a: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facies de dor.</a:t>
              </a:r>
            </a:p>
            <a:p>
              <a:pPr>
                <a:lnSpc>
                  <a:spcPts val="4544"/>
                </a:lnSpc>
              </a:pPr>
              <a:endParaRPr lang="en-US" sz="3029" dirty="0">
                <a:solidFill>
                  <a:srgbClr val="303030"/>
                </a:solidFill>
                <a:latin typeface="Montserrat Light"/>
              </a:endParaRPr>
            </a:p>
            <a:p>
              <a:pPr>
                <a:lnSpc>
                  <a:spcPts val="4544"/>
                </a:lnSpc>
              </a:pPr>
              <a:endParaRPr lang="en-US" sz="3029" dirty="0">
                <a:solidFill>
                  <a:srgbClr val="303030"/>
                </a:solidFill>
                <a:latin typeface="Montserrat Light"/>
              </a:endParaRPr>
            </a:p>
            <a:p>
              <a:pPr algn="l">
                <a:lnSpc>
                  <a:spcPts val="4544"/>
                </a:lnSpc>
              </a:pPr>
              <a:r>
                <a:rPr lang="en-US" sz="3029" dirty="0">
                  <a:solidFill>
                    <a:srgbClr val="303030"/>
                  </a:solidFill>
                  <a:latin typeface="Montserrat Light"/>
                </a:rPr>
                <a:t> 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226955" y="2250009"/>
              <a:ext cx="5233800" cy="176819"/>
            </a:xfrm>
            <a:prstGeom prst="rect">
              <a:avLst/>
            </a:prstGeom>
            <a:solidFill>
              <a:srgbClr val="66BE44"/>
            </a:solidFill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32414" y="447331"/>
            <a:ext cx="9737927" cy="4543769"/>
            <a:chOff x="0" y="0"/>
            <a:chExt cx="12983903" cy="605835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7625"/>
              <a:ext cx="12983903" cy="992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77"/>
                </a:lnSpc>
              </a:pPr>
              <a:r>
                <a:rPr lang="en-US" sz="5161">
                  <a:solidFill>
                    <a:srgbClr val="303030"/>
                  </a:solidFill>
                  <a:latin typeface="Montserrat Classic Bold"/>
                </a:rPr>
                <a:t>Estresse pós-traumático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408198"/>
              <a:ext cx="12983903" cy="590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28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348000"/>
              <a:ext cx="12983903" cy="1589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96"/>
                </a:lnSpc>
              </a:pPr>
              <a:endParaRPr/>
            </a:p>
            <a:p>
              <a:pPr algn="l">
                <a:lnSpc>
                  <a:spcPts val="4596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626284"/>
              <a:ext cx="5124314" cy="173119"/>
            </a:xfrm>
            <a:prstGeom prst="rect">
              <a:avLst/>
            </a:prstGeom>
            <a:solidFill>
              <a:srgbClr val="66BE44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t="12153" r="278" b="9376"/>
          <a:stretch>
            <a:fillRect/>
          </a:stretch>
        </p:blipFill>
        <p:spPr>
          <a:xfrm>
            <a:off x="1792985" y="2206944"/>
            <a:ext cx="10396002" cy="194192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 t="15183" r="136" b="8052"/>
          <a:stretch>
            <a:fillRect/>
          </a:stretch>
        </p:blipFill>
        <p:spPr>
          <a:xfrm>
            <a:off x="1506123" y="4148872"/>
            <a:ext cx="10969725" cy="551387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164227" y="686202"/>
            <a:ext cx="9945988" cy="3984437"/>
            <a:chOff x="0" y="0"/>
            <a:chExt cx="13261317" cy="531258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7625"/>
              <a:ext cx="13261317" cy="1088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56"/>
                </a:lnSpc>
              </a:pPr>
              <a:r>
                <a:rPr lang="en-US" sz="5597">
                  <a:solidFill>
                    <a:srgbClr val="303030"/>
                  </a:solidFill>
                  <a:latin typeface="Montserrat Classic Bold"/>
                </a:rPr>
                <a:t>Isquemia miocárdica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542833"/>
              <a:ext cx="13261317" cy="52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2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449764"/>
              <a:ext cx="13261317" cy="718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94"/>
                </a:lnSpc>
              </a:pPr>
              <a:r>
                <a:rPr lang="en-US" sz="3129">
                  <a:solidFill>
                    <a:srgbClr val="303030"/>
                  </a:solidFill>
                  <a:latin typeface="Montserrat Light"/>
                </a:rPr>
                <a:t>  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735094"/>
              <a:ext cx="5233800" cy="176818"/>
            </a:xfrm>
            <a:prstGeom prst="rect">
              <a:avLst/>
            </a:prstGeom>
            <a:solidFill>
              <a:srgbClr val="66BE44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t="4185" r="5940" b="54569"/>
          <a:stretch>
            <a:fillRect/>
          </a:stretch>
        </p:blipFill>
        <p:spPr>
          <a:xfrm>
            <a:off x="1135261" y="6073782"/>
            <a:ext cx="12131992" cy="196299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 t="21222" r="3115" b="14732"/>
          <a:stretch>
            <a:fillRect/>
          </a:stretch>
        </p:blipFill>
        <p:spPr>
          <a:xfrm>
            <a:off x="916440" y="3003673"/>
            <a:ext cx="12441562" cy="2369553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777804" y="9545188"/>
            <a:ext cx="2516178" cy="37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5"/>
              </a:lnSpc>
            </a:pPr>
            <a:r>
              <a:rPr lang="en-US" sz="2371" spc="-94">
                <a:solidFill>
                  <a:srgbClr val="000000"/>
                </a:solidFill>
                <a:latin typeface="Open Sans Bold"/>
              </a:rPr>
              <a:t>Crit Care Med, 2007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820380" y="7489286"/>
            <a:ext cx="10272858" cy="72769"/>
            <a:chOff x="0" y="0"/>
            <a:chExt cx="11091711" cy="78569"/>
          </a:xfrm>
        </p:grpSpPr>
        <p:sp>
          <p:nvSpPr>
            <p:cNvPr id="21" name="Freeform 21"/>
            <p:cNvSpPr/>
            <p:nvPr/>
          </p:nvSpPr>
          <p:spPr>
            <a:xfrm>
              <a:off x="6731" y="6731"/>
              <a:ext cx="11078210" cy="65024"/>
            </a:xfrm>
            <a:custGeom>
              <a:avLst/>
              <a:gdLst/>
              <a:ahLst/>
              <a:cxnLst/>
              <a:rect l="l" t="t" r="r" b="b"/>
              <a:pathLst>
                <a:path w="11078210" h="65024">
                  <a:moveTo>
                    <a:pt x="0" y="0"/>
                  </a:moveTo>
                  <a:lnTo>
                    <a:pt x="11078210" y="0"/>
                  </a:lnTo>
                  <a:lnTo>
                    <a:pt x="11078210" y="65024"/>
                  </a:lnTo>
                  <a:lnTo>
                    <a:pt x="0" y="65024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1091672" cy="78613"/>
            </a:xfrm>
            <a:custGeom>
              <a:avLst/>
              <a:gdLst/>
              <a:ahLst/>
              <a:cxnLst/>
              <a:rect l="l" t="t" r="r" b="b"/>
              <a:pathLst>
                <a:path w="11091672" h="78613">
                  <a:moveTo>
                    <a:pt x="6731" y="0"/>
                  </a:moveTo>
                  <a:lnTo>
                    <a:pt x="11084941" y="0"/>
                  </a:lnTo>
                  <a:cubicBezTo>
                    <a:pt x="11088624" y="0"/>
                    <a:pt x="11091672" y="3048"/>
                    <a:pt x="11091672" y="6731"/>
                  </a:cubicBezTo>
                  <a:lnTo>
                    <a:pt x="11091672" y="71755"/>
                  </a:lnTo>
                  <a:cubicBezTo>
                    <a:pt x="11091672" y="75438"/>
                    <a:pt x="11088624" y="78486"/>
                    <a:pt x="11084941" y="78486"/>
                  </a:cubicBezTo>
                  <a:lnTo>
                    <a:pt x="6731" y="78486"/>
                  </a:lnTo>
                  <a:cubicBezTo>
                    <a:pt x="3048" y="78613"/>
                    <a:pt x="0" y="75565"/>
                    <a:pt x="0" y="71755"/>
                  </a:cubicBezTo>
                  <a:lnTo>
                    <a:pt x="0" y="6731"/>
                  </a:lnTo>
                  <a:cubicBezTo>
                    <a:pt x="0" y="3048"/>
                    <a:pt x="3048" y="0"/>
                    <a:pt x="6731" y="0"/>
                  </a:cubicBezTo>
                  <a:moveTo>
                    <a:pt x="6731" y="13589"/>
                  </a:moveTo>
                  <a:lnTo>
                    <a:pt x="6731" y="6731"/>
                  </a:lnTo>
                  <a:lnTo>
                    <a:pt x="13462" y="6731"/>
                  </a:lnTo>
                  <a:lnTo>
                    <a:pt x="13462" y="71755"/>
                  </a:lnTo>
                  <a:lnTo>
                    <a:pt x="6731" y="71755"/>
                  </a:lnTo>
                  <a:lnTo>
                    <a:pt x="6731" y="65024"/>
                  </a:lnTo>
                  <a:lnTo>
                    <a:pt x="11084941" y="65024"/>
                  </a:lnTo>
                  <a:lnTo>
                    <a:pt x="11084941" y="71755"/>
                  </a:lnTo>
                  <a:lnTo>
                    <a:pt x="11078210" y="71755"/>
                  </a:lnTo>
                  <a:lnTo>
                    <a:pt x="11078210" y="6731"/>
                  </a:lnTo>
                  <a:lnTo>
                    <a:pt x="11084941" y="6731"/>
                  </a:lnTo>
                  <a:lnTo>
                    <a:pt x="11084941" y="13462"/>
                  </a:lnTo>
                  <a:lnTo>
                    <a:pt x="6731" y="13462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355916" y="7970281"/>
            <a:ext cx="11455024" cy="72769"/>
            <a:chOff x="0" y="0"/>
            <a:chExt cx="12368107" cy="78569"/>
          </a:xfrm>
        </p:grpSpPr>
        <p:sp>
          <p:nvSpPr>
            <p:cNvPr id="24" name="Freeform 24"/>
            <p:cNvSpPr/>
            <p:nvPr/>
          </p:nvSpPr>
          <p:spPr>
            <a:xfrm>
              <a:off x="6731" y="6731"/>
              <a:ext cx="12354560" cy="65024"/>
            </a:xfrm>
            <a:custGeom>
              <a:avLst/>
              <a:gdLst/>
              <a:ahLst/>
              <a:cxnLst/>
              <a:rect l="l" t="t" r="r" b="b"/>
              <a:pathLst>
                <a:path w="12354560" h="65024">
                  <a:moveTo>
                    <a:pt x="0" y="0"/>
                  </a:moveTo>
                  <a:lnTo>
                    <a:pt x="12354560" y="0"/>
                  </a:lnTo>
                  <a:lnTo>
                    <a:pt x="12354560" y="65024"/>
                  </a:lnTo>
                  <a:lnTo>
                    <a:pt x="0" y="65024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12368022" cy="78613"/>
            </a:xfrm>
            <a:custGeom>
              <a:avLst/>
              <a:gdLst/>
              <a:ahLst/>
              <a:cxnLst/>
              <a:rect l="l" t="t" r="r" b="b"/>
              <a:pathLst>
                <a:path w="12368022" h="78613">
                  <a:moveTo>
                    <a:pt x="6731" y="0"/>
                  </a:moveTo>
                  <a:lnTo>
                    <a:pt x="12361291" y="0"/>
                  </a:lnTo>
                  <a:cubicBezTo>
                    <a:pt x="12364974" y="0"/>
                    <a:pt x="12368022" y="3048"/>
                    <a:pt x="12368022" y="6731"/>
                  </a:cubicBezTo>
                  <a:lnTo>
                    <a:pt x="12368022" y="71755"/>
                  </a:lnTo>
                  <a:cubicBezTo>
                    <a:pt x="12368022" y="75438"/>
                    <a:pt x="12364974" y="78486"/>
                    <a:pt x="12361291" y="78486"/>
                  </a:cubicBezTo>
                  <a:lnTo>
                    <a:pt x="6731" y="78486"/>
                  </a:lnTo>
                  <a:cubicBezTo>
                    <a:pt x="3048" y="78613"/>
                    <a:pt x="0" y="75565"/>
                    <a:pt x="0" y="71755"/>
                  </a:cubicBezTo>
                  <a:lnTo>
                    <a:pt x="0" y="6731"/>
                  </a:lnTo>
                  <a:cubicBezTo>
                    <a:pt x="0" y="3048"/>
                    <a:pt x="3048" y="0"/>
                    <a:pt x="6731" y="0"/>
                  </a:cubicBezTo>
                  <a:moveTo>
                    <a:pt x="6731" y="13589"/>
                  </a:moveTo>
                  <a:lnTo>
                    <a:pt x="6731" y="6731"/>
                  </a:lnTo>
                  <a:lnTo>
                    <a:pt x="13462" y="6731"/>
                  </a:lnTo>
                  <a:lnTo>
                    <a:pt x="13462" y="71755"/>
                  </a:lnTo>
                  <a:lnTo>
                    <a:pt x="6731" y="71755"/>
                  </a:lnTo>
                  <a:lnTo>
                    <a:pt x="6731" y="65024"/>
                  </a:lnTo>
                  <a:lnTo>
                    <a:pt x="12361291" y="65024"/>
                  </a:lnTo>
                  <a:lnTo>
                    <a:pt x="12361291" y="71755"/>
                  </a:lnTo>
                  <a:lnTo>
                    <a:pt x="12354560" y="71755"/>
                  </a:lnTo>
                  <a:lnTo>
                    <a:pt x="12354560" y="6731"/>
                  </a:lnTo>
                  <a:lnTo>
                    <a:pt x="12361291" y="6731"/>
                  </a:lnTo>
                  <a:lnTo>
                    <a:pt x="12361291" y="13462"/>
                  </a:lnTo>
                  <a:lnTo>
                    <a:pt x="6731" y="13462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sp>
        <p:nvSpPr>
          <p:cNvPr id="12" name="AutoShape 12"/>
          <p:cNvSpPr/>
          <p:nvPr/>
        </p:nvSpPr>
        <p:spPr>
          <a:xfrm>
            <a:off x="3314700" y="724865"/>
            <a:ext cx="8778267" cy="89904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3" name="Group 13"/>
          <p:cNvGrpSpPr/>
          <p:nvPr/>
        </p:nvGrpSpPr>
        <p:grpSpPr>
          <a:xfrm>
            <a:off x="2430554" y="1028700"/>
            <a:ext cx="9413333" cy="8025594"/>
            <a:chOff x="0" y="0"/>
            <a:chExt cx="12551111" cy="1070079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9613"/>
              <a:ext cx="12551111" cy="2501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93"/>
                </a:lnSpc>
              </a:pPr>
              <a:r>
                <a:rPr lang="en-US" sz="6630">
                  <a:solidFill>
                    <a:srgbClr val="303030"/>
                  </a:solidFill>
                  <a:latin typeface="Montserrat Classic"/>
                </a:rPr>
                <a:t>Relação sedação e desmame ventilatório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250452"/>
              <a:ext cx="12551111" cy="63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0"/>
                </a:lnSpc>
              </a:pPr>
              <a:r>
                <a:rPr lang="en-US" sz="3300">
                  <a:solidFill>
                    <a:srgbClr val="66BE44"/>
                  </a:solidFill>
                  <a:latin typeface="Montserrat Classic Bold"/>
                </a:rPr>
                <a:t>Por que estudamos isso?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452161"/>
              <a:ext cx="12551111" cy="5273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2958" lvl="1" indent="-321479">
                <a:lnSpc>
                  <a:spcPts val="4467"/>
                </a:lnSpc>
                <a:buFont typeface="Arial"/>
                <a:buChar char="•"/>
              </a:pPr>
              <a:r>
                <a:rPr lang="en-US" sz="2978">
                  <a:solidFill>
                    <a:srgbClr val="303030"/>
                  </a:solidFill>
                  <a:latin typeface="Montserrat Light Bold"/>
                </a:rPr>
                <a:t>↑ Tempo de Ventilação mecânica</a:t>
              </a:r>
            </a:p>
            <a:p>
              <a:pPr marL="642958" lvl="1" indent="-321479">
                <a:lnSpc>
                  <a:spcPts val="4467"/>
                </a:lnSpc>
                <a:buFont typeface="Arial"/>
                <a:buChar char="•"/>
              </a:pPr>
              <a:r>
                <a:rPr lang="en-US" sz="2978">
                  <a:solidFill>
                    <a:srgbClr val="303030"/>
                  </a:solidFill>
                  <a:latin typeface="Montserrat Light Bold"/>
                </a:rPr>
                <a:t>↑ Infecção</a:t>
              </a:r>
            </a:p>
            <a:p>
              <a:pPr marL="642958" lvl="1" indent="-321479">
                <a:lnSpc>
                  <a:spcPts val="4467"/>
                </a:lnSpc>
                <a:buFont typeface="Arial"/>
                <a:buChar char="•"/>
              </a:pPr>
              <a:r>
                <a:rPr lang="en-US" sz="2978">
                  <a:solidFill>
                    <a:srgbClr val="303030"/>
                  </a:solidFill>
                  <a:latin typeface="Montserrat Light Bold"/>
                </a:rPr>
                <a:t>↑ Sarcopenia</a:t>
              </a:r>
            </a:p>
            <a:p>
              <a:pPr marL="642958" lvl="1" indent="-321479">
                <a:lnSpc>
                  <a:spcPts val="4467"/>
                </a:lnSpc>
                <a:buFont typeface="Arial"/>
                <a:buChar char="•"/>
              </a:pPr>
              <a:r>
                <a:rPr lang="en-US" sz="2978">
                  <a:solidFill>
                    <a:srgbClr val="303030"/>
                  </a:solidFill>
                  <a:latin typeface="Montserrat Light Bold"/>
                </a:rPr>
                <a:t>↑ Delirium/Dist. de memória </a:t>
              </a:r>
            </a:p>
            <a:p>
              <a:pPr marL="642958" lvl="1" indent="-321479">
                <a:lnSpc>
                  <a:spcPts val="4467"/>
                </a:lnSpc>
                <a:buFont typeface="Arial"/>
                <a:buChar char="•"/>
              </a:pPr>
              <a:r>
                <a:rPr lang="en-US" sz="2978">
                  <a:solidFill>
                    <a:srgbClr val="303030"/>
                  </a:solidFill>
                  <a:latin typeface="Montserrat Light Bold"/>
                </a:rPr>
                <a:t>↑ Mortalidade (curto e longo prazo)</a:t>
              </a:r>
            </a:p>
            <a:p>
              <a:pPr marL="642958" lvl="1" indent="-321479">
                <a:lnSpc>
                  <a:spcPts val="4467"/>
                </a:lnSpc>
                <a:buFont typeface="Arial"/>
                <a:buChar char="•"/>
              </a:pPr>
              <a:r>
                <a:rPr lang="en-US" sz="2978">
                  <a:solidFill>
                    <a:srgbClr val="303030"/>
                  </a:solidFill>
                  <a:latin typeface="Montserrat Light Bold"/>
                </a:rPr>
                <a:t>↑ Custo</a:t>
              </a:r>
            </a:p>
            <a:p>
              <a:pPr algn="l">
                <a:lnSpc>
                  <a:spcPts val="3575"/>
                </a:lnSpc>
              </a:pPr>
              <a:endParaRPr lang="en-US" sz="2978">
                <a:solidFill>
                  <a:srgbClr val="303030"/>
                </a:solidFill>
                <a:latin typeface="Montserrat Light Bold"/>
              </a:endParaRP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3321282"/>
              <a:ext cx="6203369" cy="209573"/>
            </a:xfrm>
            <a:prstGeom prst="rect">
              <a:avLst/>
            </a:prstGeom>
            <a:solidFill>
              <a:srgbClr val="66BE44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4439721" y="7207100"/>
            <a:ext cx="3235701" cy="1118707"/>
            <a:chOff x="0" y="0"/>
            <a:chExt cx="4314268" cy="1491609"/>
          </a:xfrm>
        </p:grpSpPr>
        <p:sp>
          <p:nvSpPr>
            <p:cNvPr id="19" name="TextBox 19"/>
            <p:cNvSpPr txBox="1"/>
            <p:nvPr/>
          </p:nvSpPr>
          <p:spPr>
            <a:xfrm>
              <a:off x="0" y="66675"/>
              <a:ext cx="4314268" cy="1334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2"/>
                </a:lnSpc>
              </a:pPr>
              <a:r>
                <a:rPr lang="en-US" sz="2825" spc="56" dirty="0">
                  <a:solidFill>
                    <a:srgbClr val="000000"/>
                  </a:solidFill>
                  <a:latin typeface="Gruppo Bold Italics"/>
                </a:rPr>
                <a:t>Edmundo</a:t>
              </a:r>
            </a:p>
            <a:p>
              <a:pPr algn="ctr">
                <a:lnSpc>
                  <a:spcPts val="2542"/>
                </a:lnSpc>
              </a:pPr>
              <a:r>
                <a:rPr lang="en-US" sz="2825" spc="56" dirty="0">
                  <a:solidFill>
                    <a:srgbClr val="000000"/>
                  </a:solidFill>
                  <a:latin typeface="Gruppo Bold Italics"/>
                </a:rPr>
                <a:t>Tommasi</a:t>
              </a:r>
            </a:p>
            <a:p>
              <a:pPr algn="ctr">
                <a:lnSpc>
                  <a:spcPts val="2542"/>
                </a:lnSpc>
              </a:pPr>
              <a:endParaRPr lang="en-US" sz="2825" spc="56" dirty="0">
                <a:solidFill>
                  <a:srgbClr val="000000"/>
                </a:solidFill>
                <a:latin typeface="Gruppo Bold Itali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88708" y="1391296"/>
              <a:ext cx="2336851" cy="100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27240" y="8328927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8847" t="5450" r="9902" b="20722"/>
          <a:stretch>
            <a:fillRect/>
          </a:stretch>
        </p:blipFill>
        <p:spPr>
          <a:xfrm>
            <a:off x="731520" y="2815826"/>
            <a:ext cx="12393116" cy="708409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765440" y="3378752"/>
            <a:ext cx="2480025" cy="389561"/>
            <a:chOff x="0" y="0"/>
            <a:chExt cx="3061548" cy="48090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61462" cy="480949"/>
            </a:xfrm>
            <a:custGeom>
              <a:avLst/>
              <a:gdLst/>
              <a:ahLst/>
              <a:cxnLst/>
              <a:rect l="l" t="t" r="r" b="b"/>
              <a:pathLst>
                <a:path w="3061462" h="480949">
                  <a:moveTo>
                    <a:pt x="27051" y="426720"/>
                  </a:moveTo>
                  <a:lnTo>
                    <a:pt x="3034411" y="426720"/>
                  </a:lnTo>
                  <a:lnTo>
                    <a:pt x="3034411" y="453771"/>
                  </a:lnTo>
                  <a:lnTo>
                    <a:pt x="3007360" y="453771"/>
                  </a:lnTo>
                  <a:lnTo>
                    <a:pt x="3007360" y="27051"/>
                  </a:lnTo>
                  <a:lnTo>
                    <a:pt x="3034411" y="27051"/>
                  </a:lnTo>
                  <a:lnTo>
                    <a:pt x="3034411" y="54229"/>
                  </a:lnTo>
                  <a:lnTo>
                    <a:pt x="27051" y="54229"/>
                  </a:lnTo>
                  <a:lnTo>
                    <a:pt x="27051" y="27051"/>
                  </a:lnTo>
                  <a:lnTo>
                    <a:pt x="54229" y="27051"/>
                  </a:lnTo>
                  <a:lnTo>
                    <a:pt x="54229" y="453771"/>
                  </a:lnTo>
                  <a:lnTo>
                    <a:pt x="27051" y="453771"/>
                  </a:lnTo>
                  <a:lnTo>
                    <a:pt x="27051" y="426720"/>
                  </a:lnTo>
                  <a:moveTo>
                    <a:pt x="27051" y="480949"/>
                  </a:moveTo>
                  <a:cubicBezTo>
                    <a:pt x="12192" y="480949"/>
                    <a:pt x="0" y="468757"/>
                    <a:pt x="0" y="453771"/>
                  </a:cubicBezTo>
                  <a:lnTo>
                    <a:pt x="0" y="27051"/>
                  </a:lnTo>
                  <a:cubicBezTo>
                    <a:pt x="0" y="12192"/>
                    <a:pt x="12192" y="0"/>
                    <a:pt x="27051" y="0"/>
                  </a:cubicBezTo>
                  <a:lnTo>
                    <a:pt x="3034411" y="0"/>
                  </a:lnTo>
                  <a:cubicBezTo>
                    <a:pt x="3049397" y="0"/>
                    <a:pt x="3061462" y="12192"/>
                    <a:pt x="3061462" y="27051"/>
                  </a:cubicBezTo>
                  <a:lnTo>
                    <a:pt x="3061462" y="453771"/>
                  </a:lnTo>
                  <a:cubicBezTo>
                    <a:pt x="3061462" y="468757"/>
                    <a:pt x="3049270" y="480822"/>
                    <a:pt x="3034411" y="480822"/>
                  </a:cubicBezTo>
                  <a:lnTo>
                    <a:pt x="27051" y="480822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5440" y="5736000"/>
            <a:ext cx="2480025" cy="389561"/>
            <a:chOff x="0" y="0"/>
            <a:chExt cx="3061548" cy="4809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61462" cy="480949"/>
            </a:xfrm>
            <a:custGeom>
              <a:avLst/>
              <a:gdLst/>
              <a:ahLst/>
              <a:cxnLst/>
              <a:rect l="l" t="t" r="r" b="b"/>
              <a:pathLst>
                <a:path w="3061462" h="480949">
                  <a:moveTo>
                    <a:pt x="27051" y="426720"/>
                  </a:moveTo>
                  <a:lnTo>
                    <a:pt x="3034411" y="426720"/>
                  </a:lnTo>
                  <a:lnTo>
                    <a:pt x="3034411" y="453771"/>
                  </a:lnTo>
                  <a:lnTo>
                    <a:pt x="3007360" y="453771"/>
                  </a:lnTo>
                  <a:lnTo>
                    <a:pt x="3007360" y="27051"/>
                  </a:lnTo>
                  <a:lnTo>
                    <a:pt x="3034411" y="27051"/>
                  </a:lnTo>
                  <a:lnTo>
                    <a:pt x="3034411" y="54229"/>
                  </a:lnTo>
                  <a:lnTo>
                    <a:pt x="27051" y="54229"/>
                  </a:lnTo>
                  <a:lnTo>
                    <a:pt x="27051" y="27051"/>
                  </a:lnTo>
                  <a:lnTo>
                    <a:pt x="54229" y="27051"/>
                  </a:lnTo>
                  <a:lnTo>
                    <a:pt x="54229" y="453771"/>
                  </a:lnTo>
                  <a:lnTo>
                    <a:pt x="27051" y="453771"/>
                  </a:lnTo>
                  <a:lnTo>
                    <a:pt x="27051" y="426720"/>
                  </a:lnTo>
                  <a:moveTo>
                    <a:pt x="27051" y="480949"/>
                  </a:moveTo>
                  <a:cubicBezTo>
                    <a:pt x="12192" y="480949"/>
                    <a:pt x="0" y="468757"/>
                    <a:pt x="0" y="453771"/>
                  </a:cubicBezTo>
                  <a:lnTo>
                    <a:pt x="0" y="27051"/>
                  </a:lnTo>
                  <a:cubicBezTo>
                    <a:pt x="0" y="12192"/>
                    <a:pt x="12192" y="0"/>
                    <a:pt x="27051" y="0"/>
                  </a:cubicBezTo>
                  <a:lnTo>
                    <a:pt x="3034411" y="0"/>
                  </a:lnTo>
                  <a:cubicBezTo>
                    <a:pt x="3049397" y="0"/>
                    <a:pt x="3061462" y="12192"/>
                    <a:pt x="3061462" y="27051"/>
                  </a:cubicBezTo>
                  <a:lnTo>
                    <a:pt x="3061462" y="453771"/>
                  </a:lnTo>
                  <a:cubicBezTo>
                    <a:pt x="3061462" y="468757"/>
                    <a:pt x="3049270" y="480822"/>
                    <a:pt x="3034411" y="480822"/>
                  </a:cubicBezTo>
                  <a:lnTo>
                    <a:pt x="27051" y="480822"/>
                  </a:lnTo>
                  <a:close/>
                </a:path>
              </a:pathLst>
            </a:custGeom>
            <a:solidFill>
              <a:srgbClr val="00B05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765439" y="7630310"/>
            <a:ext cx="2480025" cy="389561"/>
            <a:chOff x="0" y="0"/>
            <a:chExt cx="3061548" cy="48090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61462" cy="480949"/>
            </a:xfrm>
            <a:custGeom>
              <a:avLst/>
              <a:gdLst/>
              <a:ahLst/>
              <a:cxnLst/>
              <a:rect l="l" t="t" r="r" b="b"/>
              <a:pathLst>
                <a:path w="3061462" h="480949">
                  <a:moveTo>
                    <a:pt x="27051" y="426720"/>
                  </a:moveTo>
                  <a:lnTo>
                    <a:pt x="3034411" y="426720"/>
                  </a:lnTo>
                  <a:lnTo>
                    <a:pt x="3034411" y="453771"/>
                  </a:lnTo>
                  <a:lnTo>
                    <a:pt x="3007360" y="453771"/>
                  </a:lnTo>
                  <a:lnTo>
                    <a:pt x="3007360" y="27051"/>
                  </a:lnTo>
                  <a:lnTo>
                    <a:pt x="3034411" y="27051"/>
                  </a:lnTo>
                  <a:lnTo>
                    <a:pt x="3034411" y="54229"/>
                  </a:lnTo>
                  <a:lnTo>
                    <a:pt x="27051" y="54229"/>
                  </a:lnTo>
                  <a:lnTo>
                    <a:pt x="27051" y="27051"/>
                  </a:lnTo>
                  <a:lnTo>
                    <a:pt x="54229" y="27051"/>
                  </a:lnTo>
                  <a:lnTo>
                    <a:pt x="54229" y="453771"/>
                  </a:lnTo>
                  <a:lnTo>
                    <a:pt x="27051" y="453771"/>
                  </a:lnTo>
                  <a:lnTo>
                    <a:pt x="27051" y="426720"/>
                  </a:lnTo>
                  <a:moveTo>
                    <a:pt x="27051" y="480949"/>
                  </a:moveTo>
                  <a:cubicBezTo>
                    <a:pt x="12192" y="480949"/>
                    <a:pt x="0" y="468757"/>
                    <a:pt x="0" y="453771"/>
                  </a:cubicBezTo>
                  <a:lnTo>
                    <a:pt x="0" y="27051"/>
                  </a:lnTo>
                  <a:cubicBezTo>
                    <a:pt x="0" y="12192"/>
                    <a:pt x="12192" y="0"/>
                    <a:pt x="27051" y="0"/>
                  </a:cubicBezTo>
                  <a:lnTo>
                    <a:pt x="3034411" y="0"/>
                  </a:lnTo>
                  <a:cubicBezTo>
                    <a:pt x="3049397" y="0"/>
                    <a:pt x="3061462" y="12192"/>
                    <a:pt x="3061462" y="27051"/>
                  </a:cubicBezTo>
                  <a:lnTo>
                    <a:pt x="3061462" y="453771"/>
                  </a:lnTo>
                  <a:cubicBezTo>
                    <a:pt x="3061462" y="468757"/>
                    <a:pt x="3049270" y="480822"/>
                    <a:pt x="3034411" y="480822"/>
                  </a:cubicBezTo>
                  <a:lnTo>
                    <a:pt x="27051" y="480822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740680" y="4745633"/>
            <a:ext cx="7730874" cy="555764"/>
            <a:chOff x="0" y="0"/>
            <a:chExt cx="9543630" cy="68608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543542" cy="686181"/>
            </a:xfrm>
            <a:custGeom>
              <a:avLst/>
              <a:gdLst/>
              <a:ahLst/>
              <a:cxnLst/>
              <a:rect l="l" t="t" r="r" b="b"/>
              <a:pathLst>
                <a:path w="9543542" h="686181">
                  <a:moveTo>
                    <a:pt x="27051" y="631952"/>
                  </a:moveTo>
                  <a:lnTo>
                    <a:pt x="9516491" y="631952"/>
                  </a:lnTo>
                  <a:lnTo>
                    <a:pt x="9516491" y="659003"/>
                  </a:lnTo>
                  <a:lnTo>
                    <a:pt x="9489440" y="659003"/>
                  </a:lnTo>
                  <a:lnTo>
                    <a:pt x="9489440" y="27051"/>
                  </a:lnTo>
                  <a:lnTo>
                    <a:pt x="9516491" y="27051"/>
                  </a:lnTo>
                  <a:lnTo>
                    <a:pt x="9516491" y="54229"/>
                  </a:lnTo>
                  <a:lnTo>
                    <a:pt x="27051" y="54229"/>
                  </a:lnTo>
                  <a:lnTo>
                    <a:pt x="27051" y="27051"/>
                  </a:lnTo>
                  <a:lnTo>
                    <a:pt x="54229" y="27051"/>
                  </a:lnTo>
                  <a:lnTo>
                    <a:pt x="54229" y="659003"/>
                  </a:lnTo>
                  <a:lnTo>
                    <a:pt x="27051" y="659003"/>
                  </a:lnTo>
                  <a:lnTo>
                    <a:pt x="27051" y="631952"/>
                  </a:lnTo>
                  <a:moveTo>
                    <a:pt x="27051" y="686181"/>
                  </a:moveTo>
                  <a:cubicBezTo>
                    <a:pt x="12192" y="686054"/>
                    <a:pt x="0" y="673989"/>
                    <a:pt x="0" y="659003"/>
                  </a:cubicBezTo>
                  <a:lnTo>
                    <a:pt x="0" y="27051"/>
                  </a:lnTo>
                  <a:cubicBezTo>
                    <a:pt x="0" y="12192"/>
                    <a:pt x="12192" y="0"/>
                    <a:pt x="27051" y="0"/>
                  </a:cubicBezTo>
                  <a:lnTo>
                    <a:pt x="9516491" y="0"/>
                  </a:lnTo>
                  <a:cubicBezTo>
                    <a:pt x="9531477" y="0"/>
                    <a:pt x="9543542" y="12192"/>
                    <a:pt x="9543542" y="27051"/>
                  </a:cubicBezTo>
                  <a:lnTo>
                    <a:pt x="9543542" y="659003"/>
                  </a:lnTo>
                  <a:cubicBezTo>
                    <a:pt x="9543542" y="673989"/>
                    <a:pt x="9531350" y="686054"/>
                    <a:pt x="9516491" y="686054"/>
                  </a:cubicBezTo>
                  <a:lnTo>
                    <a:pt x="27051" y="686054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2905284" y="6726365"/>
            <a:ext cx="7730874" cy="469343"/>
            <a:chOff x="0" y="0"/>
            <a:chExt cx="9543630" cy="57939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543542" cy="579501"/>
            </a:xfrm>
            <a:custGeom>
              <a:avLst/>
              <a:gdLst/>
              <a:ahLst/>
              <a:cxnLst/>
              <a:rect l="l" t="t" r="r" b="b"/>
              <a:pathLst>
                <a:path w="9543542" h="579501">
                  <a:moveTo>
                    <a:pt x="27051" y="525272"/>
                  </a:moveTo>
                  <a:lnTo>
                    <a:pt x="9516491" y="525272"/>
                  </a:lnTo>
                  <a:lnTo>
                    <a:pt x="9516491" y="552323"/>
                  </a:lnTo>
                  <a:lnTo>
                    <a:pt x="9489440" y="552323"/>
                  </a:lnTo>
                  <a:lnTo>
                    <a:pt x="9489440" y="27051"/>
                  </a:lnTo>
                  <a:lnTo>
                    <a:pt x="9516491" y="27051"/>
                  </a:lnTo>
                  <a:lnTo>
                    <a:pt x="9516491" y="54229"/>
                  </a:lnTo>
                  <a:lnTo>
                    <a:pt x="27051" y="54229"/>
                  </a:lnTo>
                  <a:lnTo>
                    <a:pt x="27051" y="27051"/>
                  </a:lnTo>
                  <a:lnTo>
                    <a:pt x="54229" y="27051"/>
                  </a:lnTo>
                  <a:lnTo>
                    <a:pt x="54229" y="552323"/>
                  </a:lnTo>
                  <a:lnTo>
                    <a:pt x="27051" y="552323"/>
                  </a:lnTo>
                  <a:lnTo>
                    <a:pt x="27051" y="525272"/>
                  </a:lnTo>
                  <a:moveTo>
                    <a:pt x="27051" y="579501"/>
                  </a:moveTo>
                  <a:cubicBezTo>
                    <a:pt x="12192" y="579374"/>
                    <a:pt x="0" y="567309"/>
                    <a:pt x="0" y="552323"/>
                  </a:cubicBezTo>
                  <a:lnTo>
                    <a:pt x="0" y="27051"/>
                  </a:lnTo>
                  <a:cubicBezTo>
                    <a:pt x="0" y="12192"/>
                    <a:pt x="12192" y="0"/>
                    <a:pt x="27051" y="0"/>
                  </a:cubicBezTo>
                  <a:lnTo>
                    <a:pt x="9516491" y="0"/>
                  </a:lnTo>
                  <a:cubicBezTo>
                    <a:pt x="9531477" y="0"/>
                    <a:pt x="9543542" y="12192"/>
                    <a:pt x="9543542" y="27051"/>
                  </a:cubicBezTo>
                  <a:lnTo>
                    <a:pt x="9543542" y="552323"/>
                  </a:lnTo>
                  <a:cubicBezTo>
                    <a:pt x="9543542" y="567309"/>
                    <a:pt x="9531350" y="579374"/>
                    <a:pt x="9516491" y="579374"/>
                  </a:cubicBezTo>
                  <a:lnTo>
                    <a:pt x="27051" y="579374"/>
                  </a:lnTo>
                  <a:close/>
                </a:path>
              </a:pathLst>
            </a:custGeom>
            <a:solidFill>
              <a:srgbClr val="00B05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2740680" y="8742301"/>
            <a:ext cx="8734954" cy="587085"/>
            <a:chOff x="0" y="0"/>
            <a:chExt cx="10783150" cy="72474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783062" cy="724789"/>
            </a:xfrm>
            <a:custGeom>
              <a:avLst/>
              <a:gdLst/>
              <a:ahLst/>
              <a:cxnLst/>
              <a:rect l="l" t="t" r="r" b="b"/>
              <a:pathLst>
                <a:path w="10783062" h="724789">
                  <a:moveTo>
                    <a:pt x="27051" y="670560"/>
                  </a:moveTo>
                  <a:lnTo>
                    <a:pt x="10756011" y="670560"/>
                  </a:lnTo>
                  <a:lnTo>
                    <a:pt x="10756011" y="697611"/>
                  </a:lnTo>
                  <a:lnTo>
                    <a:pt x="10728960" y="697611"/>
                  </a:lnTo>
                  <a:lnTo>
                    <a:pt x="10728960" y="27051"/>
                  </a:lnTo>
                  <a:lnTo>
                    <a:pt x="10756011" y="27051"/>
                  </a:lnTo>
                  <a:lnTo>
                    <a:pt x="10756011" y="54229"/>
                  </a:lnTo>
                  <a:lnTo>
                    <a:pt x="27051" y="54229"/>
                  </a:lnTo>
                  <a:lnTo>
                    <a:pt x="27051" y="27051"/>
                  </a:lnTo>
                  <a:lnTo>
                    <a:pt x="54229" y="27051"/>
                  </a:lnTo>
                  <a:lnTo>
                    <a:pt x="54229" y="697611"/>
                  </a:lnTo>
                  <a:lnTo>
                    <a:pt x="27051" y="697611"/>
                  </a:lnTo>
                  <a:lnTo>
                    <a:pt x="27051" y="670560"/>
                  </a:lnTo>
                  <a:moveTo>
                    <a:pt x="27051" y="724789"/>
                  </a:moveTo>
                  <a:cubicBezTo>
                    <a:pt x="12192" y="724789"/>
                    <a:pt x="0" y="712597"/>
                    <a:pt x="0" y="697611"/>
                  </a:cubicBezTo>
                  <a:lnTo>
                    <a:pt x="0" y="27051"/>
                  </a:lnTo>
                  <a:cubicBezTo>
                    <a:pt x="0" y="12192"/>
                    <a:pt x="12192" y="0"/>
                    <a:pt x="27051" y="0"/>
                  </a:cubicBezTo>
                  <a:lnTo>
                    <a:pt x="10756011" y="0"/>
                  </a:lnTo>
                  <a:cubicBezTo>
                    <a:pt x="10770997" y="0"/>
                    <a:pt x="10783062" y="12192"/>
                    <a:pt x="10783062" y="27051"/>
                  </a:cubicBezTo>
                  <a:lnTo>
                    <a:pt x="10783062" y="697611"/>
                  </a:lnTo>
                  <a:cubicBezTo>
                    <a:pt x="10783062" y="712597"/>
                    <a:pt x="10770870" y="724662"/>
                    <a:pt x="10756011" y="724662"/>
                  </a:cubicBezTo>
                  <a:lnTo>
                    <a:pt x="27051" y="724662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2011338" y="488646"/>
            <a:ext cx="7132662" cy="3879518"/>
            <a:chOff x="0" y="0"/>
            <a:chExt cx="9510215" cy="5172690"/>
          </a:xfrm>
        </p:grpSpPr>
        <p:sp>
          <p:nvSpPr>
            <p:cNvPr id="26" name="TextBox 26"/>
            <p:cNvSpPr txBox="1"/>
            <p:nvPr/>
          </p:nvSpPr>
          <p:spPr>
            <a:xfrm>
              <a:off x="0" y="47625"/>
              <a:ext cx="9510215" cy="2130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59"/>
                </a:lnSpc>
              </a:pPr>
              <a:r>
                <a:rPr lang="en-US" sz="5599">
                  <a:solidFill>
                    <a:srgbClr val="303030"/>
                  </a:solidFill>
                  <a:latin typeface="Montserrat Classic Bold"/>
                </a:rPr>
                <a:t>Risco relativo em procedimentos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3184950"/>
              <a:ext cx="9510215" cy="381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96"/>
                </a:lnSpc>
              </a:pPr>
              <a:endParaRPr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3831590"/>
              <a:ext cx="9510215" cy="520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6"/>
                </a:lnSpc>
              </a:pPr>
              <a:r>
                <a:rPr lang="en-US" sz="2244">
                  <a:solidFill>
                    <a:srgbClr val="303030"/>
                  </a:solidFill>
                  <a:latin typeface="Montserrat Light"/>
                </a:rPr>
                <a:t>  </a:t>
              </a:r>
            </a:p>
          </p:txBody>
        </p:sp>
        <p:sp>
          <p:nvSpPr>
            <p:cNvPr id="29" name="AutoShape 29"/>
            <p:cNvSpPr/>
            <p:nvPr/>
          </p:nvSpPr>
          <p:spPr>
            <a:xfrm>
              <a:off x="0" y="2607131"/>
              <a:ext cx="3753365" cy="126803"/>
            </a:xfrm>
            <a:prstGeom prst="rect">
              <a:avLst/>
            </a:prstGeom>
            <a:solidFill>
              <a:srgbClr val="66BE44"/>
            </a:solidFill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64726" y="773732"/>
            <a:ext cx="9945988" cy="9249075"/>
            <a:chOff x="0" y="0"/>
            <a:chExt cx="13261317" cy="1233209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7625"/>
              <a:ext cx="13261317" cy="1088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56"/>
                </a:lnSpc>
              </a:pPr>
              <a:r>
                <a:rPr lang="en-US" sz="5597">
                  <a:solidFill>
                    <a:srgbClr val="303030"/>
                  </a:solidFill>
                  <a:latin typeface="Montserrat Classic Bold"/>
                </a:rPr>
                <a:t>Agitação/Dor/Delirium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542833"/>
              <a:ext cx="13261317" cy="52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2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449764"/>
              <a:ext cx="13261317" cy="7737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49"/>
                </a:lnSpc>
              </a:pPr>
              <a:r>
                <a:rPr lang="en-US" sz="3099">
                  <a:solidFill>
                    <a:srgbClr val="66BE44"/>
                  </a:solidFill>
                  <a:latin typeface="Montserrat Light Bold"/>
                </a:rPr>
                <a:t>•Protocolos de sedação leve</a:t>
              </a:r>
            </a:p>
            <a:p>
              <a:pPr>
                <a:lnSpc>
                  <a:spcPts val="4649"/>
                </a:lnSpc>
              </a:pPr>
              <a:r>
                <a:rPr lang="en-US" sz="3099">
                  <a:solidFill>
                    <a:srgbClr val="303030"/>
                  </a:solidFill>
                  <a:latin typeface="Montserrat Light"/>
                </a:rPr>
                <a:t>•Reavaliações frequentes </a:t>
              </a:r>
            </a:p>
            <a:p>
              <a:pPr>
                <a:lnSpc>
                  <a:spcPts val="4649"/>
                </a:lnSpc>
              </a:pPr>
              <a:r>
                <a:rPr lang="en-US" sz="3099">
                  <a:solidFill>
                    <a:srgbClr val="66BE44"/>
                  </a:solidFill>
                  <a:latin typeface="Montserrat Light Bold"/>
                </a:rPr>
                <a:t>•Identificar a causa do sofrimento</a:t>
              </a:r>
              <a:r>
                <a:rPr lang="en-US" sz="3099">
                  <a:solidFill>
                    <a:srgbClr val="66BE44"/>
                  </a:solidFill>
                  <a:latin typeface="Montserrat Light"/>
                </a:rPr>
                <a:t> </a:t>
              </a:r>
            </a:p>
            <a:p>
              <a:pPr>
                <a:lnSpc>
                  <a:spcPts val="4649"/>
                </a:lnSpc>
              </a:pPr>
              <a:r>
                <a:rPr lang="en-US" sz="3099">
                  <a:solidFill>
                    <a:srgbClr val="303030"/>
                  </a:solidFill>
                  <a:latin typeface="Montserrat Light"/>
                </a:rPr>
                <a:t>   –Ansiedade, dor, delírio, dispneia e paralisia neuromuscular.</a:t>
              </a:r>
            </a:p>
            <a:p>
              <a:pPr>
                <a:lnSpc>
                  <a:spcPts val="4649"/>
                </a:lnSpc>
              </a:pPr>
              <a:r>
                <a:rPr lang="en-US" sz="3099">
                  <a:solidFill>
                    <a:srgbClr val="303030"/>
                  </a:solidFill>
                  <a:latin typeface="Montserrat Light"/>
                </a:rPr>
                <a:t>•Escalas de sedação e dor</a:t>
              </a:r>
            </a:p>
            <a:p>
              <a:pPr>
                <a:lnSpc>
                  <a:spcPts val="4649"/>
                </a:lnSpc>
              </a:pPr>
              <a:r>
                <a:rPr lang="en-US" sz="3099">
                  <a:solidFill>
                    <a:srgbClr val="303030"/>
                  </a:solidFill>
                  <a:latin typeface="Montserrat Light"/>
                </a:rPr>
                <a:t>•Retirada de sedativo antes do analgésico</a:t>
              </a:r>
            </a:p>
            <a:p>
              <a:pPr>
                <a:lnSpc>
                  <a:spcPts val="4649"/>
                </a:lnSpc>
              </a:pPr>
              <a:r>
                <a:rPr lang="en-US" sz="3099">
                  <a:solidFill>
                    <a:srgbClr val="303030"/>
                  </a:solidFill>
                  <a:latin typeface="Montserrat Light"/>
                </a:rPr>
                <a:t>•Evitar benzodiazepínicos </a:t>
              </a:r>
            </a:p>
            <a:p>
              <a:pPr>
                <a:lnSpc>
                  <a:spcPts val="4649"/>
                </a:lnSpc>
              </a:pPr>
              <a:r>
                <a:rPr lang="en-US" sz="3099">
                  <a:solidFill>
                    <a:srgbClr val="303030"/>
                  </a:solidFill>
                  <a:latin typeface="Montserrat Light"/>
                </a:rPr>
                <a:t>•Neurolépticos e tto não farmacológico</a:t>
              </a:r>
            </a:p>
            <a:p>
              <a:pPr algn="l">
                <a:lnSpc>
                  <a:spcPts val="4694"/>
                </a:lnSpc>
              </a:pPr>
              <a:endParaRPr lang="en-US" sz="3099">
                <a:solidFill>
                  <a:srgbClr val="303030"/>
                </a:solidFill>
                <a:latin typeface="Montserrat Light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735094"/>
              <a:ext cx="5233800" cy="176818"/>
            </a:xfrm>
            <a:prstGeom prst="rect">
              <a:avLst/>
            </a:prstGeom>
            <a:solidFill>
              <a:srgbClr val="66BE44"/>
            </a:solidFill>
          </p:spPr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28384" y="626044"/>
            <a:ext cx="9945988" cy="3984437"/>
            <a:chOff x="0" y="0"/>
            <a:chExt cx="13261317" cy="531258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7625"/>
              <a:ext cx="13261317" cy="1088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56"/>
                </a:lnSpc>
              </a:pPr>
              <a:r>
                <a:rPr lang="en-US" sz="5597">
                  <a:solidFill>
                    <a:srgbClr val="303030"/>
                  </a:solidFill>
                  <a:latin typeface="Montserrat Classic Bold"/>
                </a:rPr>
                <a:t>Sarcopenia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542833"/>
              <a:ext cx="13261317" cy="52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2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449764"/>
              <a:ext cx="13261317" cy="718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94"/>
                </a:lnSpc>
              </a:pPr>
              <a:r>
                <a:rPr lang="en-US" sz="3129">
                  <a:solidFill>
                    <a:srgbClr val="303030"/>
                  </a:solidFill>
                  <a:latin typeface="Montserrat Light"/>
                </a:rPr>
                <a:t>  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735094"/>
              <a:ext cx="5233800" cy="176818"/>
            </a:xfrm>
            <a:prstGeom prst="rect">
              <a:avLst/>
            </a:prstGeom>
            <a:solidFill>
              <a:srgbClr val="66BE44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l="3804" r="8983" b="36521"/>
          <a:stretch>
            <a:fillRect/>
          </a:stretch>
        </p:blipFill>
        <p:spPr>
          <a:xfrm>
            <a:off x="1076437" y="2472621"/>
            <a:ext cx="10366688" cy="5116176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235657" y="7770099"/>
            <a:ext cx="3803127" cy="77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0"/>
              </a:lnSpc>
            </a:pPr>
            <a:r>
              <a:rPr lang="en-US" sz="4983" spc="-198">
                <a:solidFill>
                  <a:srgbClr val="000000"/>
                </a:solidFill>
                <a:latin typeface="Open Sans Bold"/>
              </a:rPr>
              <a:t>Sarcopenia 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 r="235" b="235"/>
          <a:stretch>
            <a:fillRect/>
          </a:stretch>
        </p:blipFill>
        <p:spPr>
          <a:xfrm>
            <a:off x="8127844" y="6220795"/>
            <a:ext cx="5146362" cy="3859772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333646" y="9361692"/>
            <a:ext cx="3409512" cy="330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6"/>
              </a:lnSpc>
            </a:pPr>
            <a:r>
              <a:rPr lang="en-US" sz="2038" spc="-81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38" spc="-81">
                <a:solidFill>
                  <a:srgbClr val="000000"/>
                </a:solidFill>
                <a:latin typeface="Open Sans Bold"/>
              </a:rPr>
              <a:t>Farhan H. Anesthesiology 2016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306333" y="338722"/>
            <a:ext cx="9945988" cy="3981218"/>
            <a:chOff x="0" y="0"/>
            <a:chExt cx="13261317" cy="530829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7625"/>
              <a:ext cx="13261317" cy="1088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60"/>
                </a:lnSpc>
              </a:pPr>
              <a:r>
                <a:rPr lang="en-US" sz="5600">
                  <a:solidFill>
                    <a:srgbClr val="303030"/>
                  </a:solidFill>
                  <a:latin typeface="Montserrat Classic Bold"/>
                </a:rPr>
                <a:t>Abstinência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542879"/>
              <a:ext cx="13261317" cy="52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2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449810"/>
              <a:ext cx="13261317" cy="714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94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735141"/>
              <a:ext cx="5233800" cy="176818"/>
            </a:xfrm>
            <a:prstGeom prst="rect">
              <a:avLst/>
            </a:prstGeom>
            <a:solidFill>
              <a:srgbClr val="66BE44"/>
            </a:solidFill>
          </p:spPr>
        </p:sp>
      </p:grpSp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1382067" y="2172776"/>
          <a:ext cx="11093375" cy="8804574"/>
        </p:xfrm>
        <a:graphic>
          <a:graphicData uri="http://schemas.openxmlformats.org/drawingml/2006/table">
            <a:tbl>
              <a:tblPr/>
              <a:tblGrid>
                <a:gridCol w="4850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4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8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70486">
                <a:tc gridSpan="3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/>
                        <a:t>    Manifestações após retirada de analgésicos e sedativos</a:t>
                      </a:r>
                    </a:p>
                    <a:p>
                      <a:r>
                        <a:rPr lang="en-US" sz="2999" spc="-119">
                          <a:solidFill>
                            <a:srgbClr val="000000"/>
                          </a:solidFill>
                          <a:latin typeface="Open Sans Bold"/>
                        </a:rPr>
                        <a:t> </a:t>
                      </a:r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/>
                        <a:t>    Manifestações após retirada de analgésicos e sedativos</a:t>
                      </a:r>
                    </a:p>
                    <a:p>
                      <a:r>
                        <a:rPr lang="en-US" sz="2999" spc="-119">
                          <a:solidFill>
                            <a:srgbClr val="000000"/>
                          </a:solidFill>
                          <a:latin typeface="Open Sans Bold"/>
                        </a:rPr>
                        <a:t> </a:t>
                      </a:r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/>
                        <a:t>    Manifestações após retirada de analgésicos e sedativos</a:t>
                      </a:r>
                    </a:p>
                    <a:p>
                      <a:r>
                        <a:rPr lang="en-US" sz="2999" spc="-119">
                          <a:solidFill>
                            <a:srgbClr val="000000"/>
                          </a:solidFill>
                          <a:latin typeface="Open Sans Bold"/>
                        </a:rPr>
                        <a:t> </a:t>
                      </a:r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163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9" spc="-119">
                          <a:solidFill>
                            <a:srgbClr val="008000"/>
                          </a:solidFill>
                          <a:latin typeface="Open Sans Bold"/>
                        </a:rPr>
                        <a:t>Fentanil </a:t>
                      </a:r>
                      <a:endParaRPr lang="en-US" sz="1100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9" spc="-119">
                          <a:solidFill>
                            <a:srgbClr val="3366FF"/>
                          </a:solidFill>
                          <a:latin typeface="Open Sans Bold"/>
                        </a:rPr>
                        <a:t>Midazolam</a:t>
                      </a:r>
                      <a:endParaRPr lang="en-US" sz="1100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9" spc="-119">
                          <a:solidFill>
                            <a:srgbClr val="FF0000"/>
                          </a:solidFill>
                          <a:latin typeface="Open Sans Bold"/>
                        </a:rPr>
                        <a:t>Dexmedetomidina</a:t>
                      </a:r>
                      <a:endParaRPr lang="en-US" sz="1100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082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9" spc="-119">
                          <a:solidFill>
                            <a:srgbClr val="008000"/>
                          </a:solidFill>
                          <a:latin typeface="Open Sans Bold"/>
                        </a:rPr>
                        <a:t>Início &gt; 5 dias </a:t>
                      </a:r>
                      <a:endParaRPr lang="en-US" sz="1100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9" spc="-119">
                          <a:solidFill>
                            <a:srgbClr val="3366FF"/>
                          </a:solidFill>
                          <a:latin typeface="Open Sans Bold"/>
                        </a:rPr>
                        <a:t>Início &gt; 7 dias</a:t>
                      </a:r>
                      <a:endParaRPr lang="en-US" sz="1100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9" spc="-119">
                          <a:solidFill>
                            <a:srgbClr val="FF0000"/>
                          </a:solidFill>
                          <a:latin typeface="Open Sans Bold"/>
                        </a:rPr>
                        <a:t>Início &gt; 7 dias </a:t>
                      </a:r>
                      <a:endParaRPr lang="en-US" sz="1100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793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9" spc="-119">
                          <a:solidFill>
                            <a:srgbClr val="008000"/>
                          </a:solidFill>
                          <a:latin typeface="Open Sans Bold"/>
                        </a:rPr>
                        <a:t>Dose cumulativa &gt; 1,5mg/kg</a:t>
                      </a:r>
                      <a:endParaRPr lang="en-US" sz="1100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9" spc="-119">
                          <a:solidFill>
                            <a:srgbClr val="3366FF"/>
                          </a:solidFill>
                          <a:latin typeface="Open Sans Bold"/>
                        </a:rPr>
                        <a:t>Dose cumulativa  &gt; 60mg/kg </a:t>
                      </a:r>
                      <a:endParaRPr lang="en-US" sz="1100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082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9" spc="-119">
                          <a:solidFill>
                            <a:srgbClr val="008000"/>
                          </a:solidFill>
                          <a:latin typeface="Open Sans Bold"/>
                        </a:rPr>
                        <a:t>Risco 50%</a:t>
                      </a:r>
                      <a:endParaRPr lang="en-US" sz="1100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9" spc="-119">
                          <a:solidFill>
                            <a:srgbClr val="3366FF"/>
                          </a:solidFill>
                          <a:latin typeface="Open Sans Bold"/>
                        </a:rPr>
                        <a:t>Risco 17-30% </a:t>
                      </a:r>
                      <a:endParaRPr lang="en-US" sz="1100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9" spc="-119">
                          <a:solidFill>
                            <a:srgbClr val="FF0000"/>
                          </a:solidFill>
                          <a:latin typeface="Open Sans Bold"/>
                        </a:rPr>
                        <a:t>Risco 4,9%</a:t>
                      </a:r>
                      <a:endParaRPr lang="en-US" sz="1100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1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9" spc="-119">
                          <a:solidFill>
                            <a:srgbClr val="008000"/>
                          </a:solidFill>
                          <a:latin typeface="Open Sans Bold"/>
                        </a:rPr>
                        <a:t>Metadona  </a:t>
                      </a:r>
                      <a:endParaRPr lang="en-US" sz="1100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9" spc="-119">
                          <a:solidFill>
                            <a:srgbClr val="3366FF"/>
                          </a:solidFill>
                          <a:latin typeface="Open Sans Bold"/>
                        </a:rPr>
                        <a:t>Lorazepam </a:t>
                      </a:r>
                      <a:endParaRPr lang="en-US" sz="1100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016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9" spc="-119">
                          <a:solidFill>
                            <a:srgbClr val="984807"/>
                          </a:solidFill>
                          <a:latin typeface="Open Sans Bold"/>
                        </a:rPr>
                        <a:t>Outros</a:t>
                      </a:r>
                      <a:endParaRPr lang="en-US" sz="1100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016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9" spc="-119">
                          <a:solidFill>
                            <a:srgbClr val="984807"/>
                          </a:solidFill>
                          <a:latin typeface="Open Sans Bold"/>
                        </a:rPr>
                        <a:t>Clonidina</a:t>
                      </a:r>
                      <a:endParaRPr lang="en-US" sz="1100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22163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9" spc="-119">
                          <a:solidFill>
                            <a:srgbClr val="984807"/>
                          </a:solidFill>
                          <a:latin typeface="Open Sans Bold"/>
                        </a:rPr>
                        <a:t>Dexmedetomidina</a:t>
                      </a:r>
                      <a:endParaRPr lang="en-US" sz="1100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016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9" spc="-119">
                          <a:solidFill>
                            <a:srgbClr val="984807"/>
                          </a:solidFill>
                          <a:latin typeface="Open Sans Bold"/>
                        </a:rPr>
                        <a:t>Fenobarbital</a:t>
                      </a:r>
                      <a:endParaRPr lang="en-US" sz="1100"/>
                    </a:p>
                  </a:txBody>
                  <a:tcPr>
                    <a:lnL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39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527" r="5776" b="51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72901" y="7376906"/>
            <a:ext cx="6640582" cy="402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-283">
                <a:solidFill>
                  <a:srgbClr val="FEFEFE"/>
                </a:solidFill>
                <a:latin typeface="Open Sans Bold"/>
              </a:rPr>
              <a:t>Protocolos</a:t>
            </a:r>
          </a:p>
          <a:p>
            <a:pPr algn="ctr">
              <a:lnSpc>
                <a:spcPts val="10800"/>
              </a:lnSpc>
            </a:pPr>
            <a:r>
              <a:rPr lang="en-US" sz="9000" spc="-283">
                <a:solidFill>
                  <a:srgbClr val="FEFEFE"/>
                </a:solidFill>
                <a:latin typeface="Open Sans Bold"/>
              </a:rPr>
              <a:t>de sedação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65862" y="7376906"/>
            <a:ext cx="6640582" cy="277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-283">
                <a:solidFill>
                  <a:srgbClr val="FEFEFE"/>
                </a:solidFill>
                <a:latin typeface="Open Sans Bold"/>
              </a:rPr>
              <a:t>Despertar diário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31836" y="7336070"/>
            <a:ext cx="6839304" cy="278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0"/>
              </a:lnSpc>
            </a:pPr>
            <a:r>
              <a:rPr lang="en-US" sz="18000" spc="-642">
                <a:solidFill>
                  <a:srgbClr val="FEFEFE"/>
                </a:solidFill>
                <a:latin typeface="Open Sans Bold"/>
              </a:rPr>
              <a:t>X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134801" y="1028700"/>
            <a:ext cx="9945988" cy="4571734"/>
            <a:chOff x="0" y="0"/>
            <a:chExt cx="13261317" cy="609564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7625"/>
              <a:ext cx="13261317" cy="1088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56"/>
                </a:lnSpc>
              </a:pPr>
              <a:r>
                <a:rPr lang="en-US" sz="5597">
                  <a:solidFill>
                    <a:srgbClr val="303030"/>
                  </a:solidFill>
                  <a:latin typeface="Montserrat Classic Bold"/>
                </a:rPr>
                <a:t>Mortalidade na UTI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542833"/>
              <a:ext cx="13261317" cy="52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2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449764"/>
              <a:ext cx="13261317" cy="1501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94"/>
                </a:lnSpc>
              </a:pPr>
              <a:endParaRPr/>
            </a:p>
            <a:p>
              <a:pPr algn="l">
                <a:lnSpc>
                  <a:spcPts val="4694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735094"/>
              <a:ext cx="5233800" cy="176818"/>
            </a:xfrm>
            <a:prstGeom prst="rect">
              <a:avLst/>
            </a:prstGeom>
            <a:solidFill>
              <a:srgbClr val="66BE44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l="10755" t="6342" r="14700" b="54171"/>
          <a:stretch>
            <a:fillRect/>
          </a:stretch>
        </p:blipFill>
        <p:spPr>
          <a:xfrm>
            <a:off x="972122" y="3379168"/>
            <a:ext cx="11470906" cy="4521964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107546" y="6188855"/>
            <a:ext cx="11142560" cy="814534"/>
            <a:chOff x="0" y="0"/>
            <a:chExt cx="12632267" cy="9234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632182" cy="923417"/>
            </a:xfrm>
            <a:custGeom>
              <a:avLst/>
              <a:gdLst/>
              <a:ahLst/>
              <a:cxnLst/>
              <a:rect l="l" t="t" r="r" b="b"/>
              <a:pathLst>
                <a:path w="12632182" h="923417">
                  <a:moveTo>
                    <a:pt x="27051" y="869188"/>
                  </a:moveTo>
                  <a:lnTo>
                    <a:pt x="12605131" y="869188"/>
                  </a:lnTo>
                  <a:lnTo>
                    <a:pt x="12605131" y="896239"/>
                  </a:lnTo>
                  <a:lnTo>
                    <a:pt x="12578080" y="896239"/>
                  </a:lnTo>
                  <a:lnTo>
                    <a:pt x="12578080" y="27051"/>
                  </a:lnTo>
                  <a:lnTo>
                    <a:pt x="12605131" y="27051"/>
                  </a:lnTo>
                  <a:lnTo>
                    <a:pt x="12605131" y="54229"/>
                  </a:lnTo>
                  <a:lnTo>
                    <a:pt x="27051" y="54229"/>
                  </a:lnTo>
                  <a:lnTo>
                    <a:pt x="27051" y="27051"/>
                  </a:lnTo>
                  <a:lnTo>
                    <a:pt x="54229" y="27051"/>
                  </a:lnTo>
                  <a:lnTo>
                    <a:pt x="54229" y="896366"/>
                  </a:lnTo>
                  <a:lnTo>
                    <a:pt x="27051" y="896366"/>
                  </a:lnTo>
                  <a:lnTo>
                    <a:pt x="27051" y="869188"/>
                  </a:lnTo>
                  <a:moveTo>
                    <a:pt x="27051" y="923417"/>
                  </a:moveTo>
                  <a:cubicBezTo>
                    <a:pt x="12192" y="923417"/>
                    <a:pt x="0" y="911352"/>
                    <a:pt x="0" y="896366"/>
                  </a:cubicBezTo>
                  <a:lnTo>
                    <a:pt x="0" y="27051"/>
                  </a:lnTo>
                  <a:cubicBezTo>
                    <a:pt x="0" y="12192"/>
                    <a:pt x="12192" y="0"/>
                    <a:pt x="27051" y="0"/>
                  </a:cubicBezTo>
                  <a:lnTo>
                    <a:pt x="12605131" y="0"/>
                  </a:lnTo>
                  <a:cubicBezTo>
                    <a:pt x="12620117" y="0"/>
                    <a:pt x="12632182" y="12192"/>
                    <a:pt x="12632182" y="27051"/>
                  </a:cubicBezTo>
                  <a:lnTo>
                    <a:pt x="12632182" y="896366"/>
                  </a:lnTo>
                  <a:cubicBezTo>
                    <a:pt x="12632182" y="911352"/>
                    <a:pt x="12619990" y="923417"/>
                    <a:pt x="12605131" y="923417"/>
                  </a:cubicBezTo>
                  <a:lnTo>
                    <a:pt x="27051" y="923417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6131851" y="9129247"/>
            <a:ext cx="6387009" cy="35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9"/>
              </a:lnSpc>
            </a:pPr>
            <a:r>
              <a:rPr lang="en-US" sz="2258" spc="-90">
                <a:solidFill>
                  <a:srgbClr val="000000"/>
                </a:solidFill>
                <a:latin typeface="Open Sans"/>
              </a:rPr>
              <a:t>Nassar Junior AP, Park M; Rev Bras Ter Intensiva. 2016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613125" y="1028700"/>
            <a:ext cx="9945988" cy="5373103"/>
            <a:chOff x="0" y="0"/>
            <a:chExt cx="13261317" cy="716413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57150"/>
              <a:ext cx="13261317" cy="2147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66"/>
                </a:lnSpc>
              </a:pPr>
              <a:r>
                <a:rPr lang="en-US" sz="5697">
                  <a:solidFill>
                    <a:srgbClr val="303030"/>
                  </a:solidFill>
                  <a:latin typeface="Montserrat Classic Bold"/>
                </a:rPr>
                <a:t>Tempo de ventilação mecânica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611326"/>
              <a:ext cx="13261317" cy="52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2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518257"/>
              <a:ext cx="13261317" cy="1501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94"/>
                </a:lnSpc>
              </a:pPr>
              <a:endParaRPr/>
            </a:p>
            <a:p>
              <a:pPr algn="l">
                <a:lnSpc>
                  <a:spcPts val="4694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803588"/>
              <a:ext cx="5233800" cy="176818"/>
            </a:xfrm>
            <a:prstGeom prst="rect">
              <a:avLst/>
            </a:prstGeom>
            <a:solidFill>
              <a:srgbClr val="66BE44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l="9372" t="56526" r="18906" b="7991"/>
          <a:stretch>
            <a:fillRect/>
          </a:stretch>
        </p:blipFill>
        <p:spPr>
          <a:xfrm>
            <a:off x="1162050" y="3379168"/>
            <a:ext cx="11707726" cy="431062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370355" y="5934782"/>
            <a:ext cx="11154926" cy="815438"/>
            <a:chOff x="0" y="0"/>
            <a:chExt cx="12632267" cy="9234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632182" cy="923417"/>
            </a:xfrm>
            <a:custGeom>
              <a:avLst/>
              <a:gdLst/>
              <a:ahLst/>
              <a:cxnLst/>
              <a:rect l="l" t="t" r="r" b="b"/>
              <a:pathLst>
                <a:path w="12632182" h="923417">
                  <a:moveTo>
                    <a:pt x="27051" y="869188"/>
                  </a:moveTo>
                  <a:lnTo>
                    <a:pt x="12605131" y="869188"/>
                  </a:lnTo>
                  <a:lnTo>
                    <a:pt x="12605131" y="896239"/>
                  </a:lnTo>
                  <a:lnTo>
                    <a:pt x="12578080" y="896239"/>
                  </a:lnTo>
                  <a:lnTo>
                    <a:pt x="12578080" y="27051"/>
                  </a:lnTo>
                  <a:lnTo>
                    <a:pt x="12605131" y="27051"/>
                  </a:lnTo>
                  <a:lnTo>
                    <a:pt x="12605131" y="54229"/>
                  </a:lnTo>
                  <a:lnTo>
                    <a:pt x="27051" y="54229"/>
                  </a:lnTo>
                  <a:lnTo>
                    <a:pt x="27051" y="27051"/>
                  </a:lnTo>
                  <a:lnTo>
                    <a:pt x="54229" y="27051"/>
                  </a:lnTo>
                  <a:lnTo>
                    <a:pt x="54229" y="896366"/>
                  </a:lnTo>
                  <a:lnTo>
                    <a:pt x="27051" y="896366"/>
                  </a:lnTo>
                  <a:lnTo>
                    <a:pt x="27051" y="869188"/>
                  </a:lnTo>
                  <a:moveTo>
                    <a:pt x="27051" y="923417"/>
                  </a:moveTo>
                  <a:cubicBezTo>
                    <a:pt x="12192" y="923417"/>
                    <a:pt x="0" y="911352"/>
                    <a:pt x="0" y="896366"/>
                  </a:cubicBezTo>
                  <a:lnTo>
                    <a:pt x="0" y="27051"/>
                  </a:lnTo>
                  <a:cubicBezTo>
                    <a:pt x="0" y="12192"/>
                    <a:pt x="12192" y="0"/>
                    <a:pt x="27051" y="0"/>
                  </a:cubicBezTo>
                  <a:lnTo>
                    <a:pt x="12605131" y="0"/>
                  </a:lnTo>
                  <a:cubicBezTo>
                    <a:pt x="12620117" y="0"/>
                    <a:pt x="12632182" y="12192"/>
                    <a:pt x="12632182" y="27051"/>
                  </a:cubicBezTo>
                  <a:lnTo>
                    <a:pt x="12632182" y="896366"/>
                  </a:lnTo>
                  <a:cubicBezTo>
                    <a:pt x="12632182" y="911352"/>
                    <a:pt x="12619990" y="923417"/>
                    <a:pt x="12605131" y="923417"/>
                  </a:cubicBezTo>
                  <a:lnTo>
                    <a:pt x="27051" y="923417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6579672" y="8737540"/>
            <a:ext cx="6394097" cy="35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2"/>
              </a:lnSpc>
            </a:pPr>
            <a:r>
              <a:rPr lang="en-US" sz="2260" spc="-90">
                <a:solidFill>
                  <a:srgbClr val="000000"/>
                </a:solidFill>
                <a:latin typeface="Open Sans"/>
              </a:rPr>
              <a:t>Nassar Junior AP, Park M; Rev Bras Ter Intensiva. 2016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75286" y="1028700"/>
            <a:ext cx="9945988" cy="5373103"/>
            <a:chOff x="0" y="0"/>
            <a:chExt cx="13261317" cy="716413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57150"/>
              <a:ext cx="13261317" cy="2147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66"/>
                </a:lnSpc>
              </a:pPr>
              <a:r>
                <a:rPr lang="en-US" sz="5697">
                  <a:solidFill>
                    <a:srgbClr val="303030"/>
                  </a:solidFill>
                  <a:latin typeface="Montserrat Classic Bold"/>
                </a:rPr>
                <a:t>Tempo de ventilação mecânica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611326"/>
              <a:ext cx="13261317" cy="52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2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518257"/>
              <a:ext cx="13261317" cy="1501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94"/>
                </a:lnSpc>
              </a:pPr>
              <a:endParaRPr/>
            </a:p>
            <a:p>
              <a:pPr algn="l">
                <a:lnSpc>
                  <a:spcPts val="4694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803588"/>
              <a:ext cx="5233800" cy="176818"/>
            </a:xfrm>
            <a:prstGeom prst="rect">
              <a:avLst/>
            </a:prstGeom>
            <a:solidFill>
              <a:srgbClr val="66BE44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t="16967" r="258" b="236"/>
          <a:stretch>
            <a:fillRect/>
          </a:stretch>
        </p:blipFill>
        <p:spPr>
          <a:xfrm>
            <a:off x="1028700" y="3631894"/>
            <a:ext cx="11057593" cy="553981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75286" y="1028700"/>
            <a:ext cx="9945988" cy="5373103"/>
            <a:chOff x="0" y="0"/>
            <a:chExt cx="13261317" cy="716413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57150"/>
              <a:ext cx="13261317" cy="2147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66"/>
                </a:lnSpc>
              </a:pPr>
              <a:r>
                <a:rPr lang="en-US" sz="5697">
                  <a:solidFill>
                    <a:srgbClr val="303030"/>
                  </a:solidFill>
                  <a:latin typeface="Montserrat Classic Bold"/>
                </a:rPr>
                <a:t>Tempo de ventilação mecânica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611326"/>
              <a:ext cx="13261317" cy="52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2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518257"/>
              <a:ext cx="13261317" cy="1501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94"/>
                </a:lnSpc>
              </a:pPr>
              <a:endParaRPr/>
            </a:p>
            <a:p>
              <a:pPr algn="l">
                <a:lnSpc>
                  <a:spcPts val="4694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803588"/>
              <a:ext cx="5233800" cy="176818"/>
            </a:xfrm>
            <a:prstGeom prst="rect">
              <a:avLst/>
            </a:prstGeom>
            <a:solidFill>
              <a:srgbClr val="66BE44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l="-4726" t="32817" r="513" b="114"/>
          <a:stretch>
            <a:fillRect/>
          </a:stretch>
        </p:blipFill>
        <p:spPr>
          <a:xfrm>
            <a:off x="1383613" y="3715252"/>
            <a:ext cx="9531262" cy="6365315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3888769" y="5330762"/>
            <a:ext cx="6568095" cy="57670"/>
            <a:chOff x="0" y="0"/>
            <a:chExt cx="8948326" cy="78569"/>
          </a:xfrm>
        </p:grpSpPr>
        <p:sp>
          <p:nvSpPr>
            <p:cNvPr id="19" name="Freeform 19"/>
            <p:cNvSpPr/>
            <p:nvPr/>
          </p:nvSpPr>
          <p:spPr>
            <a:xfrm>
              <a:off x="6731" y="6731"/>
              <a:ext cx="8934831" cy="65024"/>
            </a:xfrm>
            <a:custGeom>
              <a:avLst/>
              <a:gdLst/>
              <a:ahLst/>
              <a:cxnLst/>
              <a:rect l="l" t="t" r="r" b="b"/>
              <a:pathLst>
                <a:path w="8934831" h="65024">
                  <a:moveTo>
                    <a:pt x="0" y="0"/>
                  </a:moveTo>
                  <a:lnTo>
                    <a:pt x="8934831" y="0"/>
                  </a:lnTo>
                  <a:lnTo>
                    <a:pt x="8934831" y="65024"/>
                  </a:lnTo>
                  <a:lnTo>
                    <a:pt x="0" y="65024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8948293" cy="78613"/>
            </a:xfrm>
            <a:custGeom>
              <a:avLst/>
              <a:gdLst/>
              <a:ahLst/>
              <a:cxnLst/>
              <a:rect l="l" t="t" r="r" b="b"/>
              <a:pathLst>
                <a:path w="8948293" h="78613">
                  <a:moveTo>
                    <a:pt x="6731" y="0"/>
                  </a:moveTo>
                  <a:lnTo>
                    <a:pt x="8941562" y="0"/>
                  </a:lnTo>
                  <a:cubicBezTo>
                    <a:pt x="8945245" y="0"/>
                    <a:pt x="8948293" y="3048"/>
                    <a:pt x="8948293" y="6731"/>
                  </a:cubicBezTo>
                  <a:lnTo>
                    <a:pt x="8948293" y="71755"/>
                  </a:lnTo>
                  <a:cubicBezTo>
                    <a:pt x="8948293" y="75438"/>
                    <a:pt x="8945245" y="78486"/>
                    <a:pt x="8941562" y="78486"/>
                  </a:cubicBezTo>
                  <a:lnTo>
                    <a:pt x="6731" y="78486"/>
                  </a:lnTo>
                  <a:cubicBezTo>
                    <a:pt x="3048" y="78613"/>
                    <a:pt x="0" y="75565"/>
                    <a:pt x="0" y="71755"/>
                  </a:cubicBezTo>
                  <a:lnTo>
                    <a:pt x="0" y="6731"/>
                  </a:lnTo>
                  <a:cubicBezTo>
                    <a:pt x="0" y="3048"/>
                    <a:pt x="3048" y="0"/>
                    <a:pt x="6731" y="0"/>
                  </a:cubicBezTo>
                  <a:moveTo>
                    <a:pt x="6731" y="13589"/>
                  </a:moveTo>
                  <a:lnTo>
                    <a:pt x="6731" y="6731"/>
                  </a:lnTo>
                  <a:lnTo>
                    <a:pt x="13462" y="6731"/>
                  </a:lnTo>
                  <a:lnTo>
                    <a:pt x="13462" y="71755"/>
                  </a:lnTo>
                  <a:lnTo>
                    <a:pt x="6731" y="71755"/>
                  </a:lnTo>
                  <a:lnTo>
                    <a:pt x="6731" y="65024"/>
                  </a:lnTo>
                  <a:lnTo>
                    <a:pt x="8941562" y="65024"/>
                  </a:lnTo>
                  <a:lnTo>
                    <a:pt x="8941562" y="71755"/>
                  </a:lnTo>
                  <a:lnTo>
                    <a:pt x="8934831" y="71755"/>
                  </a:lnTo>
                  <a:lnTo>
                    <a:pt x="8934831" y="6731"/>
                  </a:lnTo>
                  <a:lnTo>
                    <a:pt x="8941562" y="6731"/>
                  </a:lnTo>
                  <a:lnTo>
                    <a:pt x="8941562" y="13462"/>
                  </a:lnTo>
                  <a:lnTo>
                    <a:pt x="6731" y="13462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2315520" y="5772685"/>
            <a:ext cx="8141345" cy="57670"/>
            <a:chOff x="0" y="0"/>
            <a:chExt cx="11091711" cy="78569"/>
          </a:xfrm>
        </p:grpSpPr>
        <p:sp>
          <p:nvSpPr>
            <p:cNvPr id="22" name="Freeform 22"/>
            <p:cNvSpPr/>
            <p:nvPr/>
          </p:nvSpPr>
          <p:spPr>
            <a:xfrm>
              <a:off x="6731" y="6731"/>
              <a:ext cx="11078210" cy="65024"/>
            </a:xfrm>
            <a:custGeom>
              <a:avLst/>
              <a:gdLst/>
              <a:ahLst/>
              <a:cxnLst/>
              <a:rect l="l" t="t" r="r" b="b"/>
              <a:pathLst>
                <a:path w="11078210" h="65024">
                  <a:moveTo>
                    <a:pt x="0" y="0"/>
                  </a:moveTo>
                  <a:lnTo>
                    <a:pt x="11078210" y="0"/>
                  </a:lnTo>
                  <a:lnTo>
                    <a:pt x="11078210" y="65024"/>
                  </a:lnTo>
                  <a:lnTo>
                    <a:pt x="0" y="65024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1091672" cy="78613"/>
            </a:xfrm>
            <a:custGeom>
              <a:avLst/>
              <a:gdLst/>
              <a:ahLst/>
              <a:cxnLst/>
              <a:rect l="l" t="t" r="r" b="b"/>
              <a:pathLst>
                <a:path w="11091672" h="78613">
                  <a:moveTo>
                    <a:pt x="6731" y="0"/>
                  </a:moveTo>
                  <a:lnTo>
                    <a:pt x="11084941" y="0"/>
                  </a:lnTo>
                  <a:cubicBezTo>
                    <a:pt x="11088624" y="0"/>
                    <a:pt x="11091672" y="3048"/>
                    <a:pt x="11091672" y="6731"/>
                  </a:cubicBezTo>
                  <a:lnTo>
                    <a:pt x="11091672" y="71755"/>
                  </a:lnTo>
                  <a:cubicBezTo>
                    <a:pt x="11091672" y="75438"/>
                    <a:pt x="11088624" y="78486"/>
                    <a:pt x="11084941" y="78486"/>
                  </a:cubicBezTo>
                  <a:lnTo>
                    <a:pt x="6731" y="78486"/>
                  </a:lnTo>
                  <a:cubicBezTo>
                    <a:pt x="3048" y="78613"/>
                    <a:pt x="0" y="75565"/>
                    <a:pt x="0" y="71755"/>
                  </a:cubicBezTo>
                  <a:lnTo>
                    <a:pt x="0" y="6731"/>
                  </a:lnTo>
                  <a:cubicBezTo>
                    <a:pt x="0" y="3048"/>
                    <a:pt x="3048" y="0"/>
                    <a:pt x="6731" y="0"/>
                  </a:cubicBezTo>
                  <a:moveTo>
                    <a:pt x="6731" y="13589"/>
                  </a:moveTo>
                  <a:lnTo>
                    <a:pt x="6731" y="6731"/>
                  </a:lnTo>
                  <a:lnTo>
                    <a:pt x="13462" y="6731"/>
                  </a:lnTo>
                  <a:lnTo>
                    <a:pt x="13462" y="71755"/>
                  </a:lnTo>
                  <a:lnTo>
                    <a:pt x="6731" y="71755"/>
                  </a:lnTo>
                  <a:lnTo>
                    <a:pt x="6731" y="65024"/>
                  </a:lnTo>
                  <a:lnTo>
                    <a:pt x="11084941" y="65024"/>
                  </a:lnTo>
                  <a:lnTo>
                    <a:pt x="11084941" y="71755"/>
                  </a:lnTo>
                  <a:lnTo>
                    <a:pt x="11078210" y="71755"/>
                  </a:lnTo>
                  <a:lnTo>
                    <a:pt x="11078210" y="6731"/>
                  </a:lnTo>
                  <a:lnTo>
                    <a:pt x="11084941" y="6731"/>
                  </a:lnTo>
                  <a:lnTo>
                    <a:pt x="11084941" y="13462"/>
                  </a:lnTo>
                  <a:lnTo>
                    <a:pt x="6731" y="13462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3747354" y="7045426"/>
            <a:ext cx="6568095" cy="57670"/>
            <a:chOff x="0" y="0"/>
            <a:chExt cx="8948326" cy="78569"/>
          </a:xfrm>
        </p:grpSpPr>
        <p:sp>
          <p:nvSpPr>
            <p:cNvPr id="25" name="Freeform 25"/>
            <p:cNvSpPr/>
            <p:nvPr/>
          </p:nvSpPr>
          <p:spPr>
            <a:xfrm>
              <a:off x="6731" y="6731"/>
              <a:ext cx="8934831" cy="65024"/>
            </a:xfrm>
            <a:custGeom>
              <a:avLst/>
              <a:gdLst/>
              <a:ahLst/>
              <a:cxnLst/>
              <a:rect l="l" t="t" r="r" b="b"/>
              <a:pathLst>
                <a:path w="8934831" h="65024">
                  <a:moveTo>
                    <a:pt x="0" y="0"/>
                  </a:moveTo>
                  <a:lnTo>
                    <a:pt x="8934831" y="0"/>
                  </a:lnTo>
                  <a:lnTo>
                    <a:pt x="8934831" y="65024"/>
                  </a:lnTo>
                  <a:lnTo>
                    <a:pt x="0" y="65024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8948293" cy="78613"/>
            </a:xfrm>
            <a:custGeom>
              <a:avLst/>
              <a:gdLst/>
              <a:ahLst/>
              <a:cxnLst/>
              <a:rect l="l" t="t" r="r" b="b"/>
              <a:pathLst>
                <a:path w="8948293" h="78613">
                  <a:moveTo>
                    <a:pt x="6731" y="0"/>
                  </a:moveTo>
                  <a:lnTo>
                    <a:pt x="8941562" y="0"/>
                  </a:lnTo>
                  <a:cubicBezTo>
                    <a:pt x="8945245" y="0"/>
                    <a:pt x="8948293" y="3048"/>
                    <a:pt x="8948293" y="6731"/>
                  </a:cubicBezTo>
                  <a:lnTo>
                    <a:pt x="8948293" y="71755"/>
                  </a:lnTo>
                  <a:cubicBezTo>
                    <a:pt x="8948293" y="75438"/>
                    <a:pt x="8945245" y="78486"/>
                    <a:pt x="8941562" y="78486"/>
                  </a:cubicBezTo>
                  <a:lnTo>
                    <a:pt x="6731" y="78486"/>
                  </a:lnTo>
                  <a:cubicBezTo>
                    <a:pt x="3048" y="78613"/>
                    <a:pt x="0" y="75565"/>
                    <a:pt x="0" y="71755"/>
                  </a:cubicBezTo>
                  <a:lnTo>
                    <a:pt x="0" y="6731"/>
                  </a:lnTo>
                  <a:cubicBezTo>
                    <a:pt x="0" y="3048"/>
                    <a:pt x="3048" y="0"/>
                    <a:pt x="6731" y="0"/>
                  </a:cubicBezTo>
                  <a:moveTo>
                    <a:pt x="6731" y="13589"/>
                  </a:moveTo>
                  <a:lnTo>
                    <a:pt x="6731" y="6731"/>
                  </a:lnTo>
                  <a:lnTo>
                    <a:pt x="13462" y="6731"/>
                  </a:lnTo>
                  <a:lnTo>
                    <a:pt x="13462" y="71755"/>
                  </a:lnTo>
                  <a:lnTo>
                    <a:pt x="6731" y="71755"/>
                  </a:lnTo>
                  <a:lnTo>
                    <a:pt x="6731" y="65024"/>
                  </a:lnTo>
                  <a:lnTo>
                    <a:pt x="8941562" y="65024"/>
                  </a:lnTo>
                  <a:lnTo>
                    <a:pt x="8941562" y="71755"/>
                  </a:lnTo>
                  <a:lnTo>
                    <a:pt x="8934831" y="71755"/>
                  </a:lnTo>
                  <a:lnTo>
                    <a:pt x="8934831" y="6731"/>
                  </a:lnTo>
                  <a:lnTo>
                    <a:pt x="8941562" y="6731"/>
                  </a:lnTo>
                  <a:lnTo>
                    <a:pt x="8941562" y="13462"/>
                  </a:lnTo>
                  <a:lnTo>
                    <a:pt x="6731" y="13462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2315520" y="7451997"/>
            <a:ext cx="3863521" cy="57670"/>
            <a:chOff x="0" y="0"/>
            <a:chExt cx="5263633" cy="78569"/>
          </a:xfrm>
        </p:grpSpPr>
        <p:sp>
          <p:nvSpPr>
            <p:cNvPr id="28" name="Freeform 28"/>
            <p:cNvSpPr/>
            <p:nvPr/>
          </p:nvSpPr>
          <p:spPr>
            <a:xfrm>
              <a:off x="6731" y="6731"/>
              <a:ext cx="5250180" cy="65024"/>
            </a:xfrm>
            <a:custGeom>
              <a:avLst/>
              <a:gdLst/>
              <a:ahLst/>
              <a:cxnLst/>
              <a:rect l="l" t="t" r="r" b="b"/>
              <a:pathLst>
                <a:path w="5250180" h="65024">
                  <a:moveTo>
                    <a:pt x="0" y="0"/>
                  </a:moveTo>
                  <a:lnTo>
                    <a:pt x="5250180" y="0"/>
                  </a:lnTo>
                  <a:lnTo>
                    <a:pt x="5250180" y="65024"/>
                  </a:lnTo>
                  <a:lnTo>
                    <a:pt x="0" y="65024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5263642" cy="78613"/>
            </a:xfrm>
            <a:custGeom>
              <a:avLst/>
              <a:gdLst/>
              <a:ahLst/>
              <a:cxnLst/>
              <a:rect l="l" t="t" r="r" b="b"/>
              <a:pathLst>
                <a:path w="5263642" h="78613">
                  <a:moveTo>
                    <a:pt x="6731" y="0"/>
                  </a:moveTo>
                  <a:lnTo>
                    <a:pt x="5256911" y="0"/>
                  </a:lnTo>
                  <a:cubicBezTo>
                    <a:pt x="5260594" y="0"/>
                    <a:pt x="5263642" y="3048"/>
                    <a:pt x="5263642" y="6731"/>
                  </a:cubicBezTo>
                  <a:lnTo>
                    <a:pt x="5263642" y="71755"/>
                  </a:lnTo>
                  <a:cubicBezTo>
                    <a:pt x="5263642" y="75438"/>
                    <a:pt x="5260594" y="78486"/>
                    <a:pt x="5256911" y="78486"/>
                  </a:cubicBezTo>
                  <a:lnTo>
                    <a:pt x="6731" y="78486"/>
                  </a:lnTo>
                  <a:cubicBezTo>
                    <a:pt x="3048" y="78613"/>
                    <a:pt x="0" y="75565"/>
                    <a:pt x="0" y="71755"/>
                  </a:cubicBezTo>
                  <a:lnTo>
                    <a:pt x="0" y="6731"/>
                  </a:lnTo>
                  <a:cubicBezTo>
                    <a:pt x="0" y="3048"/>
                    <a:pt x="3048" y="0"/>
                    <a:pt x="6731" y="0"/>
                  </a:cubicBezTo>
                  <a:moveTo>
                    <a:pt x="6731" y="13589"/>
                  </a:moveTo>
                  <a:lnTo>
                    <a:pt x="6731" y="6731"/>
                  </a:lnTo>
                  <a:lnTo>
                    <a:pt x="13462" y="6731"/>
                  </a:lnTo>
                  <a:lnTo>
                    <a:pt x="13462" y="71755"/>
                  </a:lnTo>
                  <a:lnTo>
                    <a:pt x="6731" y="71755"/>
                  </a:lnTo>
                  <a:lnTo>
                    <a:pt x="6731" y="65024"/>
                  </a:lnTo>
                  <a:lnTo>
                    <a:pt x="5256911" y="65024"/>
                  </a:lnTo>
                  <a:lnTo>
                    <a:pt x="5256911" y="71755"/>
                  </a:lnTo>
                  <a:lnTo>
                    <a:pt x="5250180" y="71755"/>
                  </a:lnTo>
                  <a:lnTo>
                    <a:pt x="5250180" y="6731"/>
                  </a:lnTo>
                  <a:lnTo>
                    <a:pt x="5256911" y="6731"/>
                  </a:lnTo>
                  <a:lnTo>
                    <a:pt x="5256911" y="13462"/>
                  </a:lnTo>
                  <a:lnTo>
                    <a:pt x="6731" y="13462"/>
                  </a:lnTo>
                  <a:close/>
                </a:path>
              </a:pathLst>
            </a:custGeom>
            <a:solidFill>
              <a:srgbClr val="FF0000"/>
            </a:solidFill>
          </p:spPr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51" t="6058" b="874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9050" y="32534"/>
            <a:ext cx="5611194" cy="939016"/>
            <a:chOff x="0" y="0"/>
            <a:chExt cx="1477845" cy="2473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77845" cy="247313"/>
            </a:xfrm>
            <a:custGeom>
              <a:avLst/>
              <a:gdLst/>
              <a:ahLst/>
              <a:cxnLst/>
              <a:rect l="l" t="t" r="r" b="b"/>
              <a:pathLst>
                <a:path w="1477845" h="247313">
                  <a:moveTo>
                    <a:pt x="0" y="0"/>
                  </a:moveTo>
                  <a:lnTo>
                    <a:pt x="1477845" y="0"/>
                  </a:lnTo>
                  <a:lnTo>
                    <a:pt x="1477845" y="247313"/>
                  </a:lnTo>
                  <a:lnTo>
                    <a:pt x="0" y="24731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2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143265" y="6691298"/>
            <a:ext cx="6640582" cy="41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-283">
                <a:solidFill>
                  <a:srgbClr val="FEFEFE"/>
                </a:solidFill>
                <a:latin typeface="Open Sans Bold"/>
              </a:rPr>
              <a:t>Protocolos </a:t>
            </a:r>
          </a:p>
          <a:p>
            <a:pPr algn="ctr">
              <a:lnSpc>
                <a:spcPts val="10800"/>
              </a:lnSpc>
            </a:pPr>
            <a:r>
              <a:rPr lang="en-US" sz="9000" spc="-283">
                <a:solidFill>
                  <a:srgbClr val="FEFEFE"/>
                </a:solidFill>
                <a:latin typeface="Open Sans Bold"/>
              </a:rPr>
              <a:t>de sedação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70123" y="6691298"/>
            <a:ext cx="6640582" cy="277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-283">
                <a:solidFill>
                  <a:srgbClr val="FEFEFE"/>
                </a:solidFill>
                <a:latin typeface="Open Sans Bold"/>
              </a:rPr>
              <a:t>Despertar diário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92144" y="6691298"/>
            <a:ext cx="7898784" cy="3472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99"/>
              </a:lnSpc>
            </a:pPr>
            <a:r>
              <a:rPr lang="en-US" sz="22499" spc="-821">
                <a:solidFill>
                  <a:srgbClr val="FEFEFE"/>
                </a:solidFill>
                <a:latin typeface="Open Sans Bold"/>
              </a:rPr>
              <a:t>+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744578" y="0"/>
            <a:ext cx="6336722" cy="1475740"/>
            <a:chOff x="0" y="0"/>
            <a:chExt cx="8448963" cy="19676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48454" cy="1967611"/>
            </a:xfrm>
            <a:custGeom>
              <a:avLst/>
              <a:gdLst/>
              <a:ahLst/>
              <a:cxnLst/>
              <a:rect l="l" t="t" r="r" b="b"/>
              <a:pathLst>
                <a:path w="8448454" h="1967611">
                  <a:moveTo>
                    <a:pt x="0" y="0"/>
                  </a:moveTo>
                  <a:lnTo>
                    <a:pt x="8448454" y="0"/>
                  </a:lnTo>
                  <a:lnTo>
                    <a:pt x="8448454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-3257065" y="237808"/>
            <a:ext cx="12087225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spc="-263">
                <a:solidFill>
                  <a:srgbClr val="66BE44"/>
                </a:solidFill>
                <a:latin typeface="Open Sans"/>
              </a:rPr>
              <a:t>Os dois juntos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l="9169" t="2359" r="6940" b="65539"/>
          <a:stretch>
            <a:fillRect/>
          </a:stretch>
        </p:blipFill>
        <p:spPr>
          <a:xfrm>
            <a:off x="1347257" y="1516087"/>
            <a:ext cx="8069052" cy="295681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l="9786" t="35168" r="9164" b="36749"/>
          <a:stretch>
            <a:fillRect/>
          </a:stretch>
        </p:blipFill>
        <p:spPr>
          <a:xfrm>
            <a:off x="3556824" y="4391115"/>
            <a:ext cx="8333790" cy="276513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l="10045" t="65357" r="7615" b="5801"/>
          <a:stretch>
            <a:fillRect/>
          </a:stretch>
        </p:blipFill>
        <p:spPr>
          <a:xfrm>
            <a:off x="5425636" y="7115578"/>
            <a:ext cx="8075534" cy="270872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648760" y="9439486"/>
            <a:ext cx="3682027" cy="225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9"/>
              </a:lnSpc>
              <a:spcBef>
                <a:spcPct val="0"/>
              </a:spcBef>
            </a:pPr>
            <a:r>
              <a:rPr lang="en-US" sz="1581">
                <a:solidFill>
                  <a:srgbClr val="000000"/>
                </a:solidFill>
                <a:latin typeface="Montserrat Classic Bold"/>
              </a:rPr>
              <a:t>Anaesthesia and intensive care 2013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1229" y="9363129"/>
            <a:ext cx="1475062" cy="6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"/>
              </a:lnSpc>
            </a:pPr>
            <a:endParaRPr/>
          </a:p>
        </p:txBody>
      </p:sp>
      <p:grpSp>
        <p:nvGrpSpPr>
          <p:cNvPr id="19" name="Group 19"/>
          <p:cNvGrpSpPr/>
          <p:nvPr/>
        </p:nvGrpSpPr>
        <p:grpSpPr>
          <a:xfrm>
            <a:off x="14439721" y="7207100"/>
            <a:ext cx="3235701" cy="1118707"/>
            <a:chOff x="0" y="0"/>
            <a:chExt cx="4314268" cy="149160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66675"/>
              <a:ext cx="4314268" cy="1334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2"/>
                </a:lnSpc>
              </a:pPr>
              <a:r>
                <a:rPr lang="en-US" sz="2825" spc="56" dirty="0">
                  <a:solidFill>
                    <a:srgbClr val="000000"/>
                  </a:solidFill>
                  <a:latin typeface="Gruppo Bold Italics"/>
                </a:rPr>
                <a:t>Edmundo</a:t>
              </a:r>
            </a:p>
            <a:p>
              <a:pPr algn="ctr">
                <a:lnSpc>
                  <a:spcPts val="2542"/>
                </a:lnSpc>
              </a:pPr>
              <a:r>
                <a:rPr lang="en-US" sz="2825" spc="56" dirty="0">
                  <a:solidFill>
                    <a:srgbClr val="000000"/>
                  </a:solidFill>
                  <a:latin typeface="Gruppo Bold Italics"/>
                </a:rPr>
                <a:t>Tommasi</a:t>
              </a:r>
            </a:p>
            <a:p>
              <a:pPr algn="ctr">
                <a:lnSpc>
                  <a:spcPts val="2542"/>
                </a:lnSpc>
              </a:pPr>
              <a:endParaRPr lang="en-US" sz="2825" spc="56" dirty="0">
                <a:solidFill>
                  <a:srgbClr val="000000"/>
                </a:solidFill>
                <a:latin typeface="Gruppo Bold Itali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88708" y="1391296"/>
              <a:ext cx="2336851" cy="100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39191" y="620514"/>
            <a:ext cx="9945988" cy="5373103"/>
            <a:chOff x="0" y="0"/>
            <a:chExt cx="13261317" cy="716413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57150"/>
              <a:ext cx="13261317" cy="2147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66"/>
                </a:lnSpc>
              </a:pPr>
              <a:r>
                <a:rPr lang="en-US" sz="5697">
                  <a:solidFill>
                    <a:srgbClr val="303030"/>
                  </a:solidFill>
                  <a:latin typeface="Montserrat Classic Bold"/>
                </a:rPr>
                <a:t>Protocolo de sedação + despertar diário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611326"/>
              <a:ext cx="13261317" cy="52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2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518257"/>
              <a:ext cx="13261317" cy="1501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94"/>
                </a:lnSpc>
              </a:pPr>
              <a:endParaRPr/>
            </a:p>
            <a:p>
              <a:pPr algn="l">
                <a:lnSpc>
                  <a:spcPts val="4694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803588"/>
              <a:ext cx="5233800" cy="176818"/>
            </a:xfrm>
            <a:prstGeom prst="rect">
              <a:avLst/>
            </a:prstGeom>
            <a:solidFill>
              <a:srgbClr val="66BE44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l="1407" t="1616" r="2542" b="20230"/>
          <a:stretch>
            <a:fillRect/>
          </a:stretch>
        </p:blipFill>
        <p:spPr>
          <a:xfrm>
            <a:off x="1739191" y="2986165"/>
            <a:ext cx="10656479" cy="7094402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674795" y="9706520"/>
            <a:ext cx="2020767" cy="27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69" spc="-70">
                <a:solidFill>
                  <a:srgbClr val="000000"/>
                </a:solidFill>
                <a:latin typeface="Open Sans Bold"/>
              </a:rPr>
              <a:t>Mehta S. JAMA, 2012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28384" y="670162"/>
            <a:ext cx="9945988" cy="5373103"/>
            <a:chOff x="0" y="0"/>
            <a:chExt cx="13261317" cy="716413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57150"/>
              <a:ext cx="13261317" cy="2147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66"/>
                </a:lnSpc>
              </a:pPr>
              <a:r>
                <a:rPr lang="en-US" sz="5697">
                  <a:solidFill>
                    <a:srgbClr val="303030"/>
                  </a:solidFill>
                  <a:latin typeface="Montserrat Classic Bold"/>
                </a:rPr>
                <a:t>Protocolo de sedação + despertar diário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611326"/>
              <a:ext cx="13261317" cy="52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2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518257"/>
              <a:ext cx="13261317" cy="1501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94"/>
                </a:lnSpc>
              </a:pPr>
              <a:endParaRPr/>
            </a:p>
            <a:p>
              <a:pPr algn="l">
                <a:lnSpc>
                  <a:spcPts val="4694"/>
                </a:lnSpc>
              </a:pPr>
              <a:endParaRPr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2803588"/>
              <a:ext cx="5233800" cy="176818"/>
            </a:xfrm>
            <a:prstGeom prst="rect">
              <a:avLst/>
            </a:prstGeom>
            <a:solidFill>
              <a:srgbClr val="66BE44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t="6671" r="76" b="71"/>
          <a:stretch>
            <a:fillRect/>
          </a:stretch>
        </p:blipFill>
        <p:spPr>
          <a:xfrm>
            <a:off x="1093693" y="3356713"/>
            <a:ext cx="11236984" cy="6930287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674795" y="9518546"/>
            <a:ext cx="2020767" cy="27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69" spc="-70">
                <a:solidFill>
                  <a:srgbClr val="000000"/>
                </a:solidFill>
                <a:latin typeface="Open Sans Bold"/>
              </a:rPr>
              <a:t>Mehta S. JAMA, 2012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347892" y="6340530"/>
            <a:ext cx="1347165" cy="3178016"/>
            <a:chOff x="0" y="0"/>
            <a:chExt cx="2101737" cy="495808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01850" cy="4958080"/>
            </a:xfrm>
            <a:custGeom>
              <a:avLst/>
              <a:gdLst/>
              <a:ahLst/>
              <a:cxnLst/>
              <a:rect l="l" t="t" r="r" b="b"/>
              <a:pathLst>
                <a:path w="2101850" h="4958080">
                  <a:moveTo>
                    <a:pt x="0" y="2479040"/>
                  </a:moveTo>
                  <a:cubicBezTo>
                    <a:pt x="0" y="1145032"/>
                    <a:pt x="447040" y="0"/>
                    <a:pt x="1050925" y="0"/>
                  </a:cubicBezTo>
                  <a:lnTo>
                    <a:pt x="1050925" y="40640"/>
                  </a:lnTo>
                  <a:lnTo>
                    <a:pt x="1050925" y="0"/>
                  </a:lnTo>
                  <a:cubicBezTo>
                    <a:pt x="1654810" y="0"/>
                    <a:pt x="2101850" y="1145032"/>
                    <a:pt x="2101850" y="2479040"/>
                  </a:cubicBezTo>
                  <a:cubicBezTo>
                    <a:pt x="2101850" y="3813048"/>
                    <a:pt x="1654810" y="4958080"/>
                    <a:pt x="1050925" y="4958080"/>
                  </a:cubicBezTo>
                  <a:lnTo>
                    <a:pt x="1050925" y="4917440"/>
                  </a:lnTo>
                  <a:lnTo>
                    <a:pt x="1050925" y="4958080"/>
                  </a:lnTo>
                  <a:cubicBezTo>
                    <a:pt x="447040" y="4958080"/>
                    <a:pt x="0" y="3813048"/>
                    <a:pt x="0" y="2479040"/>
                  </a:cubicBezTo>
                  <a:lnTo>
                    <a:pt x="40640" y="2479040"/>
                  </a:lnTo>
                  <a:lnTo>
                    <a:pt x="75184" y="2500376"/>
                  </a:lnTo>
                  <a:cubicBezTo>
                    <a:pt x="65659" y="2515870"/>
                    <a:pt x="46990" y="2523109"/>
                    <a:pt x="29464" y="2518156"/>
                  </a:cubicBezTo>
                  <a:cubicBezTo>
                    <a:pt x="11938" y="2513203"/>
                    <a:pt x="0" y="2497201"/>
                    <a:pt x="0" y="2479040"/>
                  </a:cubicBezTo>
                  <a:moveTo>
                    <a:pt x="81280" y="2479040"/>
                  </a:moveTo>
                  <a:lnTo>
                    <a:pt x="40640" y="2479040"/>
                  </a:lnTo>
                  <a:lnTo>
                    <a:pt x="6096" y="2457704"/>
                  </a:lnTo>
                  <a:cubicBezTo>
                    <a:pt x="15621" y="2442210"/>
                    <a:pt x="34290" y="2434971"/>
                    <a:pt x="51816" y="2439924"/>
                  </a:cubicBezTo>
                  <a:cubicBezTo>
                    <a:pt x="69342" y="2444877"/>
                    <a:pt x="81407" y="2460879"/>
                    <a:pt x="81407" y="2479040"/>
                  </a:cubicBezTo>
                  <a:cubicBezTo>
                    <a:pt x="81280" y="3838448"/>
                    <a:pt x="538861" y="4876800"/>
                    <a:pt x="1050925" y="4876800"/>
                  </a:cubicBezTo>
                  <a:cubicBezTo>
                    <a:pt x="1562989" y="4876800"/>
                    <a:pt x="2020570" y="3838448"/>
                    <a:pt x="2020570" y="2479040"/>
                  </a:cubicBezTo>
                  <a:lnTo>
                    <a:pt x="2061210" y="2479040"/>
                  </a:lnTo>
                  <a:lnTo>
                    <a:pt x="2020570" y="2479040"/>
                  </a:lnTo>
                  <a:cubicBezTo>
                    <a:pt x="2020570" y="1119632"/>
                    <a:pt x="1562989" y="81280"/>
                    <a:pt x="1050925" y="81280"/>
                  </a:cubicBezTo>
                  <a:lnTo>
                    <a:pt x="1050925" y="40640"/>
                  </a:lnTo>
                  <a:lnTo>
                    <a:pt x="1050925" y="81280"/>
                  </a:lnTo>
                  <a:cubicBezTo>
                    <a:pt x="538861" y="81280"/>
                    <a:pt x="81280" y="1119632"/>
                    <a:pt x="81280" y="247904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r="6382" b="5590"/>
          <a:stretch>
            <a:fillRect/>
          </a:stretch>
        </p:blipFill>
        <p:spPr>
          <a:xfrm>
            <a:off x="933450" y="3442507"/>
            <a:ext cx="12349539" cy="664513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502914" y="4388023"/>
            <a:ext cx="852611" cy="143212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502914" y="6049012"/>
            <a:ext cx="852611" cy="143212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6760145" y="9176615"/>
            <a:ext cx="6622760" cy="1291407"/>
            <a:chOff x="0" y="0"/>
            <a:chExt cx="6734424" cy="13131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734429" cy="1313180"/>
            </a:xfrm>
            <a:custGeom>
              <a:avLst/>
              <a:gdLst/>
              <a:ahLst/>
              <a:cxnLst/>
              <a:rect l="l" t="t" r="r" b="b"/>
              <a:pathLst>
                <a:path w="6734429" h="1313180">
                  <a:moveTo>
                    <a:pt x="0" y="0"/>
                  </a:moveTo>
                  <a:lnTo>
                    <a:pt x="6734429" y="0"/>
                  </a:lnTo>
                  <a:lnTo>
                    <a:pt x="6734429" y="1313180"/>
                  </a:lnTo>
                  <a:lnTo>
                    <a:pt x="0" y="13131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6734424" cy="1322705"/>
            </a:xfrm>
            <a:prstGeom prst="rect">
              <a:avLst/>
            </a:prstGeom>
          </p:spPr>
          <p:txBody>
            <a:bodyPr lIns="71438" tIns="71438" rIns="71438" bIns="71438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spc="-107">
                  <a:solidFill>
                    <a:srgbClr val="000000"/>
                  </a:solidFill>
                  <a:latin typeface="Open Sans Bold"/>
                </a:rPr>
                <a:t>Diretriz brasileira de ventilação mecânica , 2013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16211" y="684797"/>
            <a:ext cx="9945988" cy="4582528"/>
            <a:chOff x="0" y="0"/>
            <a:chExt cx="13261317" cy="611003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57150"/>
              <a:ext cx="13261317" cy="1093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66"/>
                </a:lnSpc>
              </a:pPr>
              <a:r>
                <a:rPr lang="en-US" sz="5697">
                  <a:solidFill>
                    <a:srgbClr val="303030"/>
                  </a:solidFill>
                  <a:latin typeface="Montserrat Classic Bold"/>
                </a:rPr>
                <a:t>VNI pós extubação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557226"/>
              <a:ext cx="13261317" cy="52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62"/>
                </a:lnSpc>
              </a:pPr>
              <a:endParaRPr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464157"/>
              <a:ext cx="13261317" cy="1501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94"/>
                </a:lnSpc>
              </a:pPr>
              <a:endParaRPr/>
            </a:p>
            <a:p>
              <a:pPr algn="l">
                <a:lnSpc>
                  <a:spcPts val="4694"/>
                </a:lnSpc>
              </a:pPr>
              <a:endParaRPr/>
            </a:p>
          </p:txBody>
        </p:sp>
        <p:sp>
          <p:nvSpPr>
            <p:cNvPr id="22" name="AutoShape 22"/>
            <p:cNvSpPr/>
            <p:nvPr/>
          </p:nvSpPr>
          <p:spPr>
            <a:xfrm>
              <a:off x="0" y="1749488"/>
              <a:ext cx="5233800" cy="176818"/>
            </a:xfrm>
            <a:prstGeom prst="rect">
              <a:avLst/>
            </a:prstGeom>
            <a:solidFill>
              <a:srgbClr val="66BE44"/>
            </a:solidFill>
          </p:spPr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023929" y="787239"/>
            <a:ext cx="9836253" cy="8712521"/>
            <a:chOff x="0" y="0"/>
            <a:chExt cx="13115004" cy="1161669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57150"/>
              <a:ext cx="13115004" cy="2147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69"/>
                </a:lnSpc>
              </a:pPr>
              <a:r>
                <a:rPr lang="en-US" sz="5699">
                  <a:solidFill>
                    <a:srgbClr val="303030"/>
                  </a:solidFill>
                  <a:latin typeface="Montserrat Classic Bold"/>
                </a:rPr>
                <a:t>Sedação no desmame para VNI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090650"/>
              <a:ext cx="13115004" cy="539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99"/>
                </a:lnSpc>
              </a:pPr>
              <a:r>
                <a:rPr lang="en-US" sz="2999" spc="59">
                  <a:solidFill>
                    <a:srgbClr val="303030"/>
                  </a:solidFill>
                  <a:latin typeface="Montserrat Light Bold"/>
                </a:rPr>
                <a:t>Uso em pacientes intolerantes a VNI</a:t>
              </a:r>
            </a:p>
            <a:p>
              <a:pPr marL="647700" lvl="1" indent="-323850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303030"/>
                  </a:solidFill>
                  <a:latin typeface="Montserrat Light Bold"/>
                </a:rPr>
                <a:t>Melhora da tolerância</a:t>
              </a:r>
            </a:p>
            <a:p>
              <a:pPr marL="647700" lvl="1" indent="-323850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303030"/>
                  </a:solidFill>
                  <a:latin typeface="Montserrat Light Bold"/>
                </a:rPr>
                <a:t>↑ Relação PAO2/FiO2</a:t>
              </a:r>
            </a:p>
            <a:p>
              <a:pPr marL="647700" lvl="1" indent="-323850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303030"/>
                  </a:solidFill>
                  <a:latin typeface="Montserrat Light Bold"/>
                </a:rPr>
                <a:t>↓ FC e PCO2</a:t>
              </a:r>
            </a:p>
            <a:p>
              <a:pPr marL="647700" lvl="1" indent="-323850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303030"/>
                  </a:solidFill>
                  <a:latin typeface="Montserrat Light Bold"/>
                </a:rPr>
                <a:t>↓ Taxa de falha de VNI</a:t>
              </a:r>
            </a:p>
            <a:p>
              <a:pPr>
                <a:lnSpc>
                  <a:spcPts val="4499"/>
                </a:lnSpc>
              </a:pPr>
              <a:endParaRPr lang="en-US" sz="2999">
                <a:solidFill>
                  <a:srgbClr val="303030"/>
                </a:solidFill>
                <a:latin typeface="Montserrat Light Bold"/>
              </a:endParaRPr>
            </a:p>
            <a:p>
              <a:pPr algn="l">
                <a:lnSpc>
                  <a:spcPts val="4499"/>
                </a:lnSpc>
              </a:pPr>
              <a:endParaRPr lang="en-US" sz="2999">
                <a:solidFill>
                  <a:srgbClr val="303030"/>
                </a:solidFill>
                <a:latin typeface="Montserrat Light Bold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2797026"/>
              <a:ext cx="5176055" cy="174867"/>
            </a:xfrm>
            <a:prstGeom prst="rect">
              <a:avLst/>
            </a:prstGeom>
            <a:solidFill>
              <a:srgbClr val="66BE44"/>
            </a:solidFill>
          </p:spPr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-1459529" y="7192815"/>
            <a:ext cx="14697240" cy="924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6"/>
              </a:lnSpc>
            </a:pPr>
            <a:endParaRPr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 l="4333" t="29551" r="517" b="39373"/>
          <a:stretch>
            <a:fillRect/>
          </a:stretch>
        </p:blipFill>
        <p:spPr>
          <a:xfrm>
            <a:off x="1082744" y="3958965"/>
            <a:ext cx="16109881" cy="228837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461261" y="9239868"/>
            <a:ext cx="4968916" cy="329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6"/>
              </a:lnSpc>
            </a:pPr>
            <a:r>
              <a:rPr lang="en-US" sz="2089" spc="-83">
                <a:solidFill>
                  <a:srgbClr val="000000"/>
                </a:solidFill>
                <a:latin typeface="Open Sans Bold"/>
              </a:rPr>
              <a:t>Multidisciplinary Respiratory Medicine 2014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716211" y="744078"/>
            <a:ext cx="9836253" cy="6685601"/>
            <a:chOff x="0" y="0"/>
            <a:chExt cx="13115004" cy="891413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57150"/>
              <a:ext cx="13115004" cy="2147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69"/>
                </a:lnSpc>
              </a:pPr>
              <a:r>
                <a:rPr lang="en-US" sz="5699">
                  <a:solidFill>
                    <a:srgbClr val="303030"/>
                  </a:solidFill>
                  <a:latin typeface="Montserrat Classic Bold"/>
                </a:rPr>
                <a:t>Doses administradas em estudos com VNI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624743"/>
              <a:ext cx="13115004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69"/>
                </a:lnSpc>
              </a:pPr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014450"/>
              <a:ext cx="13115004" cy="2767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49"/>
                </a:lnSpc>
              </a:pPr>
              <a:endParaRPr/>
            </a:p>
            <a:p>
              <a:pPr algn="l">
                <a:lnSpc>
                  <a:spcPts val="8549"/>
                </a:lnSpc>
              </a:pPr>
              <a:endParaRPr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2797026"/>
              <a:ext cx="5176055" cy="174867"/>
            </a:xfrm>
            <a:prstGeom prst="rect">
              <a:avLst/>
            </a:prstGeom>
            <a:solidFill>
              <a:srgbClr val="66BE44"/>
            </a:solidFill>
          </p:spPr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473793" y="1093208"/>
            <a:ext cx="10487918" cy="8373540"/>
            <a:chOff x="0" y="0"/>
            <a:chExt cx="13983891" cy="1116472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6410"/>
              <a:ext cx="13983891" cy="108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66"/>
                </a:lnSpc>
              </a:pPr>
              <a:r>
                <a:rPr lang="en-US" sz="5606">
                  <a:solidFill>
                    <a:srgbClr val="303030"/>
                  </a:solidFill>
                  <a:latin typeface="Montserrat Classic Bold"/>
                </a:rPr>
                <a:t>Como retirar a sedação?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448453"/>
              <a:ext cx="13983891" cy="493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84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237286"/>
              <a:ext cx="13948172" cy="7923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5402" lvl="1" indent="-332701">
                <a:lnSpc>
                  <a:spcPts val="4622"/>
                </a:lnSpc>
                <a:buFont typeface="Arial"/>
                <a:buChar char="•"/>
              </a:pPr>
              <a:r>
                <a:rPr lang="en-US" sz="3081">
                  <a:solidFill>
                    <a:srgbClr val="303030"/>
                  </a:solidFill>
                  <a:latin typeface="Montserrat Light Bold"/>
                </a:rPr>
                <a:t>Protocolos de sedação ou interrupção diária </a:t>
              </a:r>
            </a:p>
            <a:p>
              <a:pPr marL="665402" lvl="1" indent="-332701">
                <a:lnSpc>
                  <a:spcPts val="4622"/>
                </a:lnSpc>
                <a:buFont typeface="Arial"/>
                <a:buChar char="•"/>
              </a:pPr>
              <a:r>
                <a:rPr lang="en-US" sz="3081">
                  <a:solidFill>
                    <a:srgbClr val="303030"/>
                  </a:solidFill>
                  <a:latin typeface="Montserrat Light Bold"/>
                </a:rPr>
                <a:t>Escalas de sedação e dor </a:t>
              </a:r>
            </a:p>
            <a:p>
              <a:pPr marL="665402" lvl="1" indent="-332701">
                <a:lnSpc>
                  <a:spcPts val="4622"/>
                </a:lnSpc>
                <a:buFont typeface="Arial"/>
                <a:buChar char="•"/>
              </a:pPr>
              <a:r>
                <a:rPr lang="en-US" sz="3081">
                  <a:solidFill>
                    <a:srgbClr val="303030"/>
                  </a:solidFill>
                  <a:latin typeface="Montserrat Light Bold"/>
                </a:rPr>
                <a:t>Retirada de sedativo antes do analgésico</a:t>
              </a:r>
            </a:p>
            <a:p>
              <a:pPr marL="665402" lvl="1" indent="-332701">
                <a:lnSpc>
                  <a:spcPts val="4622"/>
                </a:lnSpc>
                <a:buFont typeface="Arial"/>
                <a:buChar char="•"/>
              </a:pPr>
              <a:r>
                <a:rPr lang="en-US" sz="3081">
                  <a:solidFill>
                    <a:srgbClr val="303030"/>
                  </a:solidFill>
                  <a:latin typeface="Montserrat Light Bold"/>
                </a:rPr>
                <a:t>Evitar benzodiazepínicos</a:t>
              </a:r>
            </a:p>
            <a:p>
              <a:pPr marL="665402" lvl="1" indent="-332701">
                <a:lnSpc>
                  <a:spcPts val="4622"/>
                </a:lnSpc>
                <a:buFont typeface="Arial"/>
                <a:buChar char="•"/>
              </a:pPr>
              <a:r>
                <a:rPr lang="en-US" sz="3081">
                  <a:solidFill>
                    <a:srgbClr val="303030"/>
                  </a:solidFill>
                  <a:latin typeface="Montserrat Light Bold"/>
                </a:rPr>
                <a:t>Intolerância a VNI - Sedativo e reavaliações</a:t>
              </a:r>
            </a:p>
            <a:p>
              <a:pPr marL="665402" lvl="1" indent="-332701">
                <a:lnSpc>
                  <a:spcPts val="4622"/>
                </a:lnSpc>
                <a:buFont typeface="Arial"/>
                <a:buChar char="•"/>
              </a:pPr>
              <a:r>
                <a:rPr lang="en-US" sz="3081">
                  <a:solidFill>
                    <a:srgbClr val="303030"/>
                  </a:solidFill>
                  <a:latin typeface="Montserrat Light Bold"/>
                </a:rPr>
                <a:t>Avaliação frequente e rotineira de: </a:t>
              </a:r>
            </a:p>
            <a:p>
              <a:pPr marL="1330803" lvl="2" indent="-443601">
                <a:lnSpc>
                  <a:spcPts val="4622"/>
                </a:lnSpc>
                <a:buFont typeface="Arial"/>
                <a:buChar char="⚬"/>
              </a:pPr>
              <a:r>
                <a:rPr lang="en-US" sz="3081">
                  <a:solidFill>
                    <a:srgbClr val="303030"/>
                  </a:solidFill>
                  <a:latin typeface="Montserrat Light Bold"/>
                </a:rPr>
                <a:t>Desconforto/Dor </a:t>
              </a:r>
            </a:p>
            <a:p>
              <a:pPr marL="1330803" lvl="2" indent="-443601">
                <a:lnSpc>
                  <a:spcPts val="4622"/>
                </a:lnSpc>
                <a:buFont typeface="Arial"/>
                <a:buChar char="⚬"/>
              </a:pPr>
              <a:r>
                <a:rPr lang="en-US" sz="3081">
                  <a:solidFill>
                    <a:srgbClr val="303030"/>
                  </a:solidFill>
                  <a:latin typeface="Montserrat Light Bold"/>
                </a:rPr>
                <a:t>Delirium</a:t>
              </a:r>
            </a:p>
            <a:p>
              <a:pPr marL="1330803" lvl="2" indent="-443601">
                <a:lnSpc>
                  <a:spcPts val="4622"/>
                </a:lnSpc>
                <a:buFont typeface="Arial"/>
                <a:buChar char="⚬"/>
              </a:pPr>
              <a:r>
                <a:rPr lang="en-US" sz="3081">
                  <a:solidFill>
                    <a:srgbClr val="303030"/>
                  </a:solidFill>
                  <a:latin typeface="Montserrat Light Bold"/>
                </a:rPr>
                <a:t>Abstinência</a:t>
              </a:r>
            </a:p>
            <a:p>
              <a:pPr algn="l">
                <a:lnSpc>
                  <a:spcPts val="4622"/>
                </a:lnSpc>
              </a:pPr>
              <a:endParaRPr lang="en-US" sz="3081">
                <a:solidFill>
                  <a:srgbClr val="303030"/>
                </a:solidFill>
                <a:latin typeface="Montserrat Light Bold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687914"/>
              <a:ext cx="4757737" cy="160734"/>
            </a:xfrm>
            <a:prstGeom prst="rect">
              <a:avLst/>
            </a:prstGeom>
            <a:solidFill>
              <a:srgbClr val="66BE44"/>
            </a:solidFill>
          </p:spPr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09811" y="1014246"/>
            <a:ext cx="9424021" cy="6561570"/>
            <a:chOff x="0" y="0"/>
            <a:chExt cx="12565361" cy="874876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80611"/>
              <a:ext cx="12565361" cy="1098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13"/>
                </a:lnSpc>
              </a:pPr>
              <a:r>
                <a:rPr lang="en-US" sz="5648">
                  <a:solidFill>
                    <a:srgbClr val="303030"/>
                  </a:solidFill>
                  <a:latin typeface="Montserrat Classic Bold"/>
                </a:rPr>
                <a:t>Caso clínico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31040"/>
              <a:ext cx="12565361" cy="1246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4"/>
                </a:lnSpc>
              </a:pPr>
              <a:endParaRPr/>
            </a:p>
            <a:p>
              <a:pPr algn="l">
                <a:lnSpc>
                  <a:spcPts val="3634"/>
                </a:lnSpc>
              </a:pPr>
              <a:r>
                <a:rPr lang="en-US" sz="3304">
                  <a:solidFill>
                    <a:srgbClr val="66BE44"/>
                  </a:solidFill>
                  <a:latin typeface="Montserrat Classic"/>
                </a:rPr>
                <a:t>Evolução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658327"/>
              <a:ext cx="12565361" cy="4115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76"/>
                </a:lnSpc>
              </a:pPr>
              <a:r>
                <a:rPr lang="en-US" sz="2917">
                  <a:solidFill>
                    <a:srgbClr val="303030"/>
                  </a:solidFill>
                  <a:latin typeface="Montserrat Light"/>
                </a:rPr>
                <a:t> Após internação em CTI para tratamento de choque séptico, feita extubação e desmame de sedativos, paciente evoluiu de alta para quarto. </a:t>
              </a:r>
            </a:p>
            <a:p>
              <a:pPr>
                <a:lnSpc>
                  <a:spcPts val="4376"/>
                </a:lnSpc>
              </a:pPr>
              <a:r>
                <a:rPr lang="en-US" sz="2917">
                  <a:solidFill>
                    <a:srgbClr val="303030"/>
                  </a:solidFill>
                  <a:latin typeface="Montserrat Light"/>
                </a:rPr>
                <a:t> </a:t>
              </a:r>
            </a:p>
            <a:p>
              <a:pPr>
                <a:lnSpc>
                  <a:spcPts val="3626"/>
                </a:lnSpc>
              </a:pPr>
              <a:endParaRPr lang="en-US" sz="2917">
                <a:solidFill>
                  <a:srgbClr val="303030"/>
                </a:solidFill>
                <a:latin typeface="Montserrat Light"/>
              </a:endParaRPr>
            </a:p>
            <a:p>
              <a:pPr algn="l">
                <a:lnSpc>
                  <a:spcPts val="3626"/>
                </a:lnSpc>
              </a:pPr>
              <a:endParaRPr lang="en-US" sz="2917">
                <a:solidFill>
                  <a:srgbClr val="303030"/>
                </a:solidFill>
                <a:latin typeface="Montserrat Light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900848"/>
              <a:ext cx="6210412" cy="209811"/>
            </a:xfrm>
            <a:prstGeom prst="rect">
              <a:avLst/>
            </a:prstGeom>
            <a:solidFill>
              <a:srgbClr val="66BE44"/>
            </a:solidFill>
          </p:spPr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r="40" b="54"/>
          <a:stretch>
            <a:fillRect/>
          </a:stretch>
        </p:blipFill>
        <p:spPr>
          <a:xfrm>
            <a:off x="731061" y="1"/>
            <a:ext cx="17556936" cy="102869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207" b="246"/>
          <a:stretch>
            <a:fillRect/>
          </a:stretch>
        </p:blipFill>
        <p:spPr>
          <a:xfrm>
            <a:off x="13084985" y="6740495"/>
            <a:ext cx="4571999" cy="35465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r="801" b="797"/>
          <a:stretch>
            <a:fillRect/>
          </a:stretch>
        </p:blipFill>
        <p:spPr>
          <a:xfrm>
            <a:off x="1034764" y="188047"/>
            <a:ext cx="2308280" cy="192760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r="317" b="296"/>
          <a:stretch>
            <a:fillRect/>
          </a:stretch>
        </p:blipFill>
        <p:spPr>
          <a:xfrm>
            <a:off x="9910886" y="8174402"/>
            <a:ext cx="2308175" cy="192783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3679796" y="1"/>
            <a:ext cx="4608830" cy="4597400"/>
            <a:chOff x="0" y="0"/>
            <a:chExt cx="6145107" cy="61298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44260" cy="6129528"/>
            </a:xfrm>
            <a:custGeom>
              <a:avLst/>
              <a:gdLst/>
              <a:ahLst/>
              <a:cxnLst/>
              <a:rect l="l" t="t" r="r" b="b"/>
              <a:pathLst>
                <a:path w="6144260" h="6129528">
                  <a:moveTo>
                    <a:pt x="0" y="0"/>
                  </a:moveTo>
                  <a:lnTo>
                    <a:pt x="6144260" y="0"/>
                  </a:lnTo>
                  <a:lnTo>
                    <a:pt x="6144260" y="6129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293628" y="491892"/>
            <a:ext cx="4445000" cy="4445000"/>
            <a:chOff x="0" y="0"/>
            <a:chExt cx="5926667" cy="59266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25947" cy="5925947"/>
            </a:xfrm>
            <a:custGeom>
              <a:avLst/>
              <a:gdLst/>
              <a:ahLst/>
              <a:cxnLst/>
              <a:rect l="l" t="t" r="r" b="b"/>
              <a:pathLst>
                <a:path w="5925947" h="5925947">
                  <a:moveTo>
                    <a:pt x="5925947" y="5925947"/>
                  </a:moveTo>
                  <a:lnTo>
                    <a:pt x="5668518" y="5920486"/>
                  </a:lnTo>
                  <a:lnTo>
                    <a:pt x="5413883" y="5904230"/>
                  </a:lnTo>
                  <a:lnTo>
                    <a:pt x="5162296" y="5877433"/>
                  </a:lnTo>
                  <a:lnTo>
                    <a:pt x="4914011" y="5840349"/>
                  </a:lnTo>
                  <a:lnTo>
                    <a:pt x="4669282" y="5793105"/>
                  </a:lnTo>
                  <a:lnTo>
                    <a:pt x="4428236" y="5735955"/>
                  </a:lnTo>
                  <a:lnTo>
                    <a:pt x="4191127" y="5669153"/>
                  </a:lnTo>
                  <a:lnTo>
                    <a:pt x="3958209" y="5592826"/>
                  </a:lnTo>
                  <a:lnTo>
                    <a:pt x="3729609" y="5507228"/>
                  </a:lnTo>
                  <a:lnTo>
                    <a:pt x="3450463" y="5387594"/>
                  </a:lnTo>
                  <a:lnTo>
                    <a:pt x="3178937" y="5254371"/>
                  </a:lnTo>
                  <a:lnTo>
                    <a:pt x="2915412" y="5107940"/>
                  </a:lnTo>
                  <a:lnTo>
                    <a:pt x="2660396" y="4948682"/>
                  </a:lnTo>
                  <a:lnTo>
                    <a:pt x="2414270" y="4777105"/>
                  </a:lnTo>
                  <a:lnTo>
                    <a:pt x="2177542" y="4593590"/>
                  </a:lnTo>
                  <a:lnTo>
                    <a:pt x="1950593" y="4398518"/>
                  </a:lnTo>
                  <a:lnTo>
                    <a:pt x="1733804" y="4192397"/>
                  </a:lnTo>
                  <a:lnTo>
                    <a:pt x="1527683" y="3975608"/>
                  </a:lnTo>
                  <a:lnTo>
                    <a:pt x="1332611" y="3748659"/>
                  </a:lnTo>
                  <a:lnTo>
                    <a:pt x="1149096" y="3511931"/>
                  </a:lnTo>
                  <a:lnTo>
                    <a:pt x="977519" y="3265805"/>
                  </a:lnTo>
                  <a:lnTo>
                    <a:pt x="818261" y="3010789"/>
                  </a:lnTo>
                  <a:lnTo>
                    <a:pt x="671830" y="2747264"/>
                  </a:lnTo>
                  <a:lnTo>
                    <a:pt x="538607" y="2475738"/>
                  </a:lnTo>
                  <a:lnTo>
                    <a:pt x="418973" y="2196592"/>
                  </a:lnTo>
                  <a:lnTo>
                    <a:pt x="333375" y="1967992"/>
                  </a:lnTo>
                  <a:lnTo>
                    <a:pt x="257048" y="1735074"/>
                  </a:lnTo>
                  <a:lnTo>
                    <a:pt x="190246" y="1497965"/>
                  </a:lnTo>
                  <a:lnTo>
                    <a:pt x="133096" y="1256919"/>
                  </a:lnTo>
                  <a:lnTo>
                    <a:pt x="85598" y="1011936"/>
                  </a:lnTo>
                  <a:lnTo>
                    <a:pt x="48514" y="763651"/>
                  </a:lnTo>
                  <a:lnTo>
                    <a:pt x="21717" y="512064"/>
                  </a:lnTo>
                  <a:lnTo>
                    <a:pt x="5461" y="257429"/>
                  </a:lnTo>
                  <a:lnTo>
                    <a:pt x="0" y="0"/>
                  </a:lnTo>
                  <a:lnTo>
                    <a:pt x="5925947" y="0"/>
                  </a:lnTo>
                  <a:lnTo>
                    <a:pt x="5925947" y="59259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097649" y="1"/>
            <a:ext cx="4190365" cy="4127500"/>
            <a:chOff x="0" y="0"/>
            <a:chExt cx="5587153" cy="5503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87111" cy="5503291"/>
            </a:xfrm>
            <a:custGeom>
              <a:avLst/>
              <a:gdLst/>
              <a:ahLst/>
              <a:cxnLst/>
              <a:rect l="l" t="t" r="r" b="b"/>
              <a:pathLst>
                <a:path w="5587111" h="5503291">
                  <a:moveTo>
                    <a:pt x="5587111" y="5503291"/>
                  </a:moveTo>
                  <a:lnTo>
                    <a:pt x="5464937" y="5503291"/>
                  </a:lnTo>
                  <a:lnTo>
                    <a:pt x="5401056" y="5486400"/>
                  </a:lnTo>
                  <a:lnTo>
                    <a:pt x="5274056" y="5486400"/>
                  </a:lnTo>
                  <a:lnTo>
                    <a:pt x="5210810" y="5469509"/>
                  </a:lnTo>
                  <a:lnTo>
                    <a:pt x="5147818" y="5469509"/>
                  </a:lnTo>
                  <a:lnTo>
                    <a:pt x="5084953" y="5452618"/>
                  </a:lnTo>
                  <a:lnTo>
                    <a:pt x="5022342" y="5452618"/>
                  </a:lnTo>
                  <a:lnTo>
                    <a:pt x="4959985" y="5435600"/>
                  </a:lnTo>
                  <a:lnTo>
                    <a:pt x="4897882" y="5435600"/>
                  </a:lnTo>
                  <a:lnTo>
                    <a:pt x="4774184" y="5401691"/>
                  </a:lnTo>
                  <a:lnTo>
                    <a:pt x="4712716" y="5401691"/>
                  </a:lnTo>
                  <a:lnTo>
                    <a:pt x="4408932" y="5316982"/>
                  </a:lnTo>
                  <a:lnTo>
                    <a:pt x="4348861" y="5316982"/>
                  </a:lnTo>
                  <a:lnTo>
                    <a:pt x="4170299" y="5266182"/>
                  </a:lnTo>
                  <a:lnTo>
                    <a:pt x="4111371" y="5232273"/>
                  </a:lnTo>
                  <a:lnTo>
                    <a:pt x="3878199" y="5164582"/>
                  </a:lnTo>
                  <a:lnTo>
                    <a:pt x="3820541" y="5130673"/>
                  </a:lnTo>
                  <a:lnTo>
                    <a:pt x="3649472" y="5079873"/>
                  </a:lnTo>
                  <a:lnTo>
                    <a:pt x="3593084" y="5045964"/>
                  </a:lnTo>
                  <a:lnTo>
                    <a:pt x="3536950" y="5029073"/>
                  </a:lnTo>
                  <a:lnTo>
                    <a:pt x="3481070" y="4995164"/>
                  </a:lnTo>
                  <a:lnTo>
                    <a:pt x="3425571" y="4978273"/>
                  </a:lnTo>
                  <a:lnTo>
                    <a:pt x="3370326" y="4944364"/>
                  </a:lnTo>
                  <a:lnTo>
                    <a:pt x="3315462" y="4927473"/>
                  </a:lnTo>
                  <a:lnTo>
                    <a:pt x="3206623" y="4859782"/>
                  </a:lnTo>
                  <a:lnTo>
                    <a:pt x="3152648" y="4842891"/>
                  </a:lnTo>
                  <a:lnTo>
                    <a:pt x="3045714" y="4775200"/>
                  </a:lnTo>
                  <a:lnTo>
                    <a:pt x="2992755" y="4758309"/>
                  </a:lnTo>
                  <a:lnTo>
                    <a:pt x="2940177" y="4724400"/>
                  </a:lnTo>
                  <a:lnTo>
                    <a:pt x="2733167" y="4588891"/>
                  </a:lnTo>
                  <a:lnTo>
                    <a:pt x="2682367" y="4572000"/>
                  </a:lnTo>
                  <a:lnTo>
                    <a:pt x="2531999" y="4470400"/>
                  </a:lnTo>
                  <a:lnTo>
                    <a:pt x="2482596" y="4419600"/>
                  </a:lnTo>
                  <a:lnTo>
                    <a:pt x="2336673" y="4318000"/>
                  </a:lnTo>
                  <a:lnTo>
                    <a:pt x="2194179" y="4216400"/>
                  </a:lnTo>
                  <a:lnTo>
                    <a:pt x="2147443" y="4165600"/>
                  </a:lnTo>
                  <a:lnTo>
                    <a:pt x="2055241" y="4097909"/>
                  </a:lnTo>
                  <a:lnTo>
                    <a:pt x="2009775" y="4047109"/>
                  </a:lnTo>
                  <a:lnTo>
                    <a:pt x="1919986" y="3979418"/>
                  </a:lnTo>
                  <a:lnTo>
                    <a:pt x="1875663" y="3928618"/>
                  </a:lnTo>
                  <a:lnTo>
                    <a:pt x="1831848" y="3894709"/>
                  </a:lnTo>
                  <a:lnTo>
                    <a:pt x="1788414" y="3843909"/>
                  </a:lnTo>
                  <a:lnTo>
                    <a:pt x="1745361" y="3810000"/>
                  </a:lnTo>
                  <a:lnTo>
                    <a:pt x="1702816" y="3759200"/>
                  </a:lnTo>
                  <a:lnTo>
                    <a:pt x="1660652" y="3725291"/>
                  </a:lnTo>
                  <a:lnTo>
                    <a:pt x="1618996" y="3674491"/>
                  </a:lnTo>
                  <a:lnTo>
                    <a:pt x="1577721" y="3640582"/>
                  </a:lnTo>
                  <a:lnTo>
                    <a:pt x="1536827" y="3589782"/>
                  </a:lnTo>
                  <a:lnTo>
                    <a:pt x="1496441" y="3538982"/>
                  </a:lnTo>
                  <a:lnTo>
                    <a:pt x="1456563" y="3505073"/>
                  </a:lnTo>
                  <a:lnTo>
                    <a:pt x="1417066" y="3454273"/>
                  </a:lnTo>
                  <a:lnTo>
                    <a:pt x="1378077" y="3403473"/>
                  </a:lnTo>
                  <a:lnTo>
                    <a:pt x="1339469" y="3369564"/>
                  </a:lnTo>
                  <a:lnTo>
                    <a:pt x="1301369" y="3318764"/>
                  </a:lnTo>
                  <a:lnTo>
                    <a:pt x="1263777" y="3267964"/>
                  </a:lnTo>
                  <a:lnTo>
                    <a:pt x="1226566" y="3217164"/>
                  </a:lnTo>
                  <a:lnTo>
                    <a:pt x="1189863" y="3166364"/>
                  </a:lnTo>
                  <a:lnTo>
                    <a:pt x="1153668" y="3132455"/>
                  </a:lnTo>
                  <a:lnTo>
                    <a:pt x="1117981" y="3081655"/>
                  </a:lnTo>
                  <a:lnTo>
                    <a:pt x="1082675" y="3030855"/>
                  </a:lnTo>
                  <a:lnTo>
                    <a:pt x="1047877" y="2980055"/>
                  </a:lnTo>
                  <a:lnTo>
                    <a:pt x="1013587" y="2929255"/>
                  </a:lnTo>
                  <a:lnTo>
                    <a:pt x="979805" y="2878455"/>
                  </a:lnTo>
                  <a:lnTo>
                    <a:pt x="946531" y="2827655"/>
                  </a:lnTo>
                  <a:lnTo>
                    <a:pt x="913765" y="2776855"/>
                  </a:lnTo>
                  <a:lnTo>
                    <a:pt x="881507" y="2726055"/>
                  </a:lnTo>
                  <a:lnTo>
                    <a:pt x="849757" y="2675255"/>
                  </a:lnTo>
                  <a:lnTo>
                    <a:pt x="818515" y="2624455"/>
                  </a:lnTo>
                  <a:lnTo>
                    <a:pt x="787781" y="2573655"/>
                  </a:lnTo>
                  <a:lnTo>
                    <a:pt x="757555" y="2522855"/>
                  </a:lnTo>
                  <a:lnTo>
                    <a:pt x="727837" y="2455164"/>
                  </a:lnTo>
                  <a:lnTo>
                    <a:pt x="698627" y="2404364"/>
                  </a:lnTo>
                  <a:lnTo>
                    <a:pt x="670052" y="2353564"/>
                  </a:lnTo>
                  <a:lnTo>
                    <a:pt x="641985" y="2302764"/>
                  </a:lnTo>
                  <a:lnTo>
                    <a:pt x="614426" y="2251964"/>
                  </a:lnTo>
                  <a:lnTo>
                    <a:pt x="587375" y="2201164"/>
                  </a:lnTo>
                  <a:lnTo>
                    <a:pt x="560705" y="2133600"/>
                  </a:lnTo>
                  <a:lnTo>
                    <a:pt x="534797" y="2082800"/>
                  </a:lnTo>
                  <a:lnTo>
                    <a:pt x="509397" y="2032000"/>
                  </a:lnTo>
                  <a:lnTo>
                    <a:pt x="484505" y="1964309"/>
                  </a:lnTo>
                  <a:lnTo>
                    <a:pt x="460248" y="1913509"/>
                  </a:lnTo>
                  <a:lnTo>
                    <a:pt x="436499" y="1862709"/>
                  </a:lnTo>
                  <a:lnTo>
                    <a:pt x="413385" y="1795018"/>
                  </a:lnTo>
                  <a:lnTo>
                    <a:pt x="390779" y="1744218"/>
                  </a:lnTo>
                  <a:lnTo>
                    <a:pt x="368808" y="1693418"/>
                  </a:lnTo>
                  <a:lnTo>
                    <a:pt x="347345" y="1625600"/>
                  </a:lnTo>
                  <a:lnTo>
                    <a:pt x="326517" y="1574800"/>
                  </a:lnTo>
                  <a:lnTo>
                    <a:pt x="306197" y="1507109"/>
                  </a:lnTo>
                  <a:lnTo>
                    <a:pt x="286512" y="1456309"/>
                  </a:lnTo>
                  <a:lnTo>
                    <a:pt x="267462" y="1388618"/>
                  </a:lnTo>
                  <a:lnTo>
                    <a:pt x="248920" y="1337818"/>
                  </a:lnTo>
                  <a:lnTo>
                    <a:pt x="231013" y="1270000"/>
                  </a:lnTo>
                  <a:lnTo>
                    <a:pt x="213741" y="1219200"/>
                  </a:lnTo>
                  <a:lnTo>
                    <a:pt x="196977" y="1151509"/>
                  </a:lnTo>
                  <a:lnTo>
                    <a:pt x="180848" y="1100709"/>
                  </a:lnTo>
                  <a:lnTo>
                    <a:pt x="165354" y="1033018"/>
                  </a:lnTo>
                  <a:lnTo>
                    <a:pt x="150495" y="982218"/>
                  </a:lnTo>
                  <a:lnTo>
                    <a:pt x="136271" y="914400"/>
                  </a:lnTo>
                  <a:lnTo>
                    <a:pt x="122682" y="846709"/>
                  </a:lnTo>
                  <a:lnTo>
                    <a:pt x="109601" y="795909"/>
                  </a:lnTo>
                  <a:lnTo>
                    <a:pt x="97155" y="728218"/>
                  </a:lnTo>
                  <a:lnTo>
                    <a:pt x="85471" y="660400"/>
                  </a:lnTo>
                  <a:lnTo>
                    <a:pt x="74295" y="609600"/>
                  </a:lnTo>
                  <a:lnTo>
                    <a:pt x="63754" y="541909"/>
                  </a:lnTo>
                  <a:lnTo>
                    <a:pt x="53848" y="474218"/>
                  </a:lnTo>
                  <a:lnTo>
                    <a:pt x="44704" y="423418"/>
                  </a:lnTo>
                  <a:lnTo>
                    <a:pt x="36195" y="355600"/>
                  </a:lnTo>
                  <a:lnTo>
                    <a:pt x="28321" y="287909"/>
                  </a:lnTo>
                  <a:lnTo>
                    <a:pt x="21082" y="237109"/>
                  </a:lnTo>
                  <a:lnTo>
                    <a:pt x="14478" y="169418"/>
                  </a:lnTo>
                  <a:lnTo>
                    <a:pt x="8509" y="101600"/>
                  </a:lnTo>
                  <a:lnTo>
                    <a:pt x="3302" y="33909"/>
                  </a:lnTo>
                  <a:lnTo>
                    <a:pt x="0" y="0"/>
                  </a:lnTo>
                  <a:lnTo>
                    <a:pt x="260350" y="0"/>
                  </a:lnTo>
                  <a:lnTo>
                    <a:pt x="263398" y="33909"/>
                  </a:lnTo>
                  <a:lnTo>
                    <a:pt x="268732" y="101600"/>
                  </a:lnTo>
                  <a:lnTo>
                    <a:pt x="274701" y="169291"/>
                  </a:lnTo>
                  <a:lnTo>
                    <a:pt x="281432" y="220091"/>
                  </a:lnTo>
                  <a:lnTo>
                    <a:pt x="288798" y="287782"/>
                  </a:lnTo>
                  <a:lnTo>
                    <a:pt x="296926" y="355473"/>
                  </a:lnTo>
                  <a:lnTo>
                    <a:pt x="305689" y="423164"/>
                  </a:lnTo>
                  <a:lnTo>
                    <a:pt x="315087" y="473964"/>
                  </a:lnTo>
                  <a:lnTo>
                    <a:pt x="325247" y="541655"/>
                  </a:lnTo>
                  <a:lnTo>
                    <a:pt x="336042" y="609346"/>
                  </a:lnTo>
                  <a:lnTo>
                    <a:pt x="347472" y="660146"/>
                  </a:lnTo>
                  <a:lnTo>
                    <a:pt x="359664" y="727837"/>
                  </a:lnTo>
                  <a:lnTo>
                    <a:pt x="372491" y="795528"/>
                  </a:lnTo>
                  <a:lnTo>
                    <a:pt x="385953" y="846328"/>
                  </a:lnTo>
                  <a:lnTo>
                    <a:pt x="400050" y="914400"/>
                  </a:lnTo>
                  <a:lnTo>
                    <a:pt x="414782" y="965200"/>
                  </a:lnTo>
                  <a:lnTo>
                    <a:pt x="430276" y="1032891"/>
                  </a:lnTo>
                  <a:lnTo>
                    <a:pt x="446405" y="1100582"/>
                  </a:lnTo>
                  <a:lnTo>
                    <a:pt x="463169" y="1151382"/>
                  </a:lnTo>
                  <a:lnTo>
                    <a:pt x="480441" y="1219200"/>
                  </a:lnTo>
                  <a:lnTo>
                    <a:pt x="498475" y="1270000"/>
                  </a:lnTo>
                  <a:lnTo>
                    <a:pt x="517144" y="1337691"/>
                  </a:lnTo>
                  <a:lnTo>
                    <a:pt x="536448" y="1388491"/>
                  </a:lnTo>
                  <a:lnTo>
                    <a:pt x="556387" y="1456182"/>
                  </a:lnTo>
                  <a:lnTo>
                    <a:pt x="576834" y="1506982"/>
                  </a:lnTo>
                  <a:lnTo>
                    <a:pt x="597916" y="1557782"/>
                  </a:lnTo>
                  <a:lnTo>
                    <a:pt x="619506" y="1625600"/>
                  </a:lnTo>
                  <a:lnTo>
                    <a:pt x="641858" y="1676400"/>
                  </a:lnTo>
                  <a:lnTo>
                    <a:pt x="664845" y="1744091"/>
                  </a:lnTo>
                  <a:lnTo>
                    <a:pt x="688340" y="1794891"/>
                  </a:lnTo>
                  <a:lnTo>
                    <a:pt x="712470" y="1845691"/>
                  </a:lnTo>
                  <a:lnTo>
                    <a:pt x="737235" y="1913382"/>
                  </a:lnTo>
                  <a:lnTo>
                    <a:pt x="762508" y="1964182"/>
                  </a:lnTo>
                  <a:lnTo>
                    <a:pt x="788416" y="2014982"/>
                  </a:lnTo>
                  <a:lnTo>
                    <a:pt x="814959" y="2065782"/>
                  </a:lnTo>
                  <a:lnTo>
                    <a:pt x="842010" y="2133600"/>
                  </a:lnTo>
                  <a:lnTo>
                    <a:pt x="869696" y="2184400"/>
                  </a:lnTo>
                  <a:lnTo>
                    <a:pt x="897890" y="2235200"/>
                  </a:lnTo>
                  <a:lnTo>
                    <a:pt x="926719" y="2286000"/>
                  </a:lnTo>
                  <a:lnTo>
                    <a:pt x="956056" y="2336800"/>
                  </a:lnTo>
                  <a:lnTo>
                    <a:pt x="985901" y="2404491"/>
                  </a:lnTo>
                  <a:lnTo>
                    <a:pt x="1016381" y="2455291"/>
                  </a:lnTo>
                  <a:lnTo>
                    <a:pt x="1047369" y="2506091"/>
                  </a:lnTo>
                  <a:lnTo>
                    <a:pt x="1078865" y="2556891"/>
                  </a:lnTo>
                  <a:lnTo>
                    <a:pt x="1110996" y="2607691"/>
                  </a:lnTo>
                  <a:lnTo>
                    <a:pt x="1143635" y="2658491"/>
                  </a:lnTo>
                  <a:lnTo>
                    <a:pt x="1176782" y="2709291"/>
                  </a:lnTo>
                  <a:lnTo>
                    <a:pt x="1210437" y="2760091"/>
                  </a:lnTo>
                  <a:lnTo>
                    <a:pt x="1244600" y="2810891"/>
                  </a:lnTo>
                  <a:lnTo>
                    <a:pt x="1279398" y="2861691"/>
                  </a:lnTo>
                  <a:lnTo>
                    <a:pt x="1314704" y="2912491"/>
                  </a:lnTo>
                  <a:lnTo>
                    <a:pt x="1350518" y="2963291"/>
                  </a:lnTo>
                  <a:lnTo>
                    <a:pt x="1386840" y="3014091"/>
                  </a:lnTo>
                  <a:lnTo>
                    <a:pt x="1423670" y="3048000"/>
                  </a:lnTo>
                  <a:lnTo>
                    <a:pt x="1461008" y="3098800"/>
                  </a:lnTo>
                  <a:lnTo>
                    <a:pt x="1498854" y="3149600"/>
                  </a:lnTo>
                  <a:lnTo>
                    <a:pt x="1537208" y="3200400"/>
                  </a:lnTo>
                  <a:lnTo>
                    <a:pt x="1576070" y="3251200"/>
                  </a:lnTo>
                  <a:lnTo>
                    <a:pt x="1615313" y="3285109"/>
                  </a:lnTo>
                  <a:lnTo>
                    <a:pt x="1655064" y="3335909"/>
                  </a:lnTo>
                  <a:lnTo>
                    <a:pt x="1695323" y="3386709"/>
                  </a:lnTo>
                  <a:lnTo>
                    <a:pt x="1736090" y="3420618"/>
                  </a:lnTo>
                  <a:lnTo>
                    <a:pt x="1777238" y="3471418"/>
                  </a:lnTo>
                  <a:lnTo>
                    <a:pt x="1818894" y="3522218"/>
                  </a:lnTo>
                  <a:lnTo>
                    <a:pt x="1861058" y="3556127"/>
                  </a:lnTo>
                  <a:lnTo>
                    <a:pt x="1903603" y="3606927"/>
                  </a:lnTo>
                  <a:lnTo>
                    <a:pt x="1946656" y="3640836"/>
                  </a:lnTo>
                  <a:lnTo>
                    <a:pt x="1990217" y="3691636"/>
                  </a:lnTo>
                  <a:lnTo>
                    <a:pt x="2034159" y="3725545"/>
                  </a:lnTo>
                  <a:lnTo>
                    <a:pt x="2078609" y="3776345"/>
                  </a:lnTo>
                  <a:lnTo>
                    <a:pt x="2168779" y="3844036"/>
                  </a:lnTo>
                  <a:lnTo>
                    <a:pt x="2214499" y="3894836"/>
                  </a:lnTo>
                  <a:lnTo>
                    <a:pt x="2307209" y="3962527"/>
                  </a:lnTo>
                  <a:lnTo>
                    <a:pt x="2354199" y="4013327"/>
                  </a:lnTo>
                  <a:lnTo>
                    <a:pt x="2497709" y="4114927"/>
                  </a:lnTo>
                  <a:lnTo>
                    <a:pt x="2595499" y="4182618"/>
                  </a:lnTo>
                  <a:lnTo>
                    <a:pt x="2645029" y="4233418"/>
                  </a:lnTo>
                  <a:lnTo>
                    <a:pt x="2795778" y="4335018"/>
                  </a:lnTo>
                  <a:lnTo>
                    <a:pt x="2898267" y="4402709"/>
                  </a:lnTo>
                  <a:lnTo>
                    <a:pt x="2950083" y="4419600"/>
                  </a:lnTo>
                  <a:lnTo>
                    <a:pt x="3160903" y="4555109"/>
                  </a:lnTo>
                  <a:lnTo>
                    <a:pt x="3214370" y="4572000"/>
                  </a:lnTo>
                  <a:lnTo>
                    <a:pt x="3322701" y="4639691"/>
                  </a:lnTo>
                  <a:lnTo>
                    <a:pt x="3377311" y="4656582"/>
                  </a:lnTo>
                  <a:lnTo>
                    <a:pt x="3487674" y="4724273"/>
                  </a:lnTo>
                  <a:lnTo>
                    <a:pt x="3543300" y="4741164"/>
                  </a:lnTo>
                  <a:lnTo>
                    <a:pt x="3599307" y="4775073"/>
                  </a:lnTo>
                  <a:lnTo>
                    <a:pt x="3655695" y="4791964"/>
                  </a:lnTo>
                  <a:lnTo>
                    <a:pt x="3712337" y="4825873"/>
                  </a:lnTo>
                  <a:lnTo>
                    <a:pt x="3826637" y="4859782"/>
                  </a:lnTo>
                  <a:lnTo>
                    <a:pt x="3884295" y="4893691"/>
                  </a:lnTo>
                  <a:lnTo>
                    <a:pt x="4058920" y="4944491"/>
                  </a:lnTo>
                  <a:lnTo>
                    <a:pt x="4117721" y="4978400"/>
                  </a:lnTo>
                  <a:lnTo>
                    <a:pt x="4659884" y="5130800"/>
                  </a:lnTo>
                  <a:lnTo>
                    <a:pt x="4721479" y="5130800"/>
                  </a:lnTo>
                  <a:lnTo>
                    <a:pt x="4907661" y="5181600"/>
                  </a:lnTo>
                  <a:lnTo>
                    <a:pt x="4970272" y="5181600"/>
                  </a:lnTo>
                  <a:lnTo>
                    <a:pt x="5033137" y="5198491"/>
                  </a:lnTo>
                  <a:lnTo>
                    <a:pt x="5096129" y="5198491"/>
                  </a:lnTo>
                  <a:lnTo>
                    <a:pt x="5159375" y="5215382"/>
                  </a:lnTo>
                  <a:lnTo>
                    <a:pt x="5222875" y="5215382"/>
                  </a:lnTo>
                  <a:lnTo>
                    <a:pt x="5286629" y="5232273"/>
                  </a:lnTo>
                  <a:lnTo>
                    <a:pt x="5350510" y="5232273"/>
                  </a:lnTo>
                  <a:lnTo>
                    <a:pt x="5414645" y="5249164"/>
                  </a:lnTo>
                  <a:lnTo>
                    <a:pt x="5587111" y="5249164"/>
                  </a:lnTo>
                  <a:lnTo>
                    <a:pt x="5587111" y="5503164"/>
                  </a:lnTo>
                  <a:close/>
                </a:path>
              </a:pathLst>
            </a:custGeom>
            <a:solidFill>
              <a:srgbClr val="38414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2775946" y="3204339"/>
            <a:ext cx="9145270" cy="4123054"/>
            <a:chOff x="0" y="0"/>
            <a:chExt cx="12193693" cy="549740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192889" cy="5497449"/>
            </a:xfrm>
            <a:custGeom>
              <a:avLst/>
              <a:gdLst/>
              <a:ahLst/>
              <a:cxnLst/>
              <a:rect l="l" t="t" r="r" b="b"/>
              <a:pathLst>
                <a:path w="12192889" h="5497449">
                  <a:moveTo>
                    <a:pt x="11677777" y="5497449"/>
                  </a:moveTo>
                  <a:lnTo>
                    <a:pt x="409702" y="5497449"/>
                  </a:lnTo>
                  <a:lnTo>
                    <a:pt x="333502" y="5493893"/>
                  </a:lnTo>
                  <a:lnTo>
                    <a:pt x="263779" y="5483606"/>
                  </a:lnTo>
                  <a:lnTo>
                    <a:pt x="200152" y="5466842"/>
                  </a:lnTo>
                  <a:lnTo>
                    <a:pt x="142367" y="5443855"/>
                  </a:lnTo>
                  <a:lnTo>
                    <a:pt x="89916" y="5415026"/>
                  </a:lnTo>
                  <a:lnTo>
                    <a:pt x="42672" y="5380609"/>
                  </a:lnTo>
                  <a:lnTo>
                    <a:pt x="0" y="5340731"/>
                  </a:lnTo>
                  <a:lnTo>
                    <a:pt x="55245" y="5361686"/>
                  </a:lnTo>
                  <a:lnTo>
                    <a:pt x="113030" y="5377180"/>
                  </a:lnTo>
                  <a:lnTo>
                    <a:pt x="172466" y="5386705"/>
                  </a:lnTo>
                  <a:lnTo>
                    <a:pt x="232791" y="5390007"/>
                  </a:lnTo>
                  <a:lnTo>
                    <a:pt x="11543411" y="5390007"/>
                  </a:lnTo>
                  <a:lnTo>
                    <a:pt x="11604498" y="5386197"/>
                  </a:lnTo>
                  <a:lnTo>
                    <a:pt x="11664442" y="5375148"/>
                  </a:lnTo>
                  <a:lnTo>
                    <a:pt x="11722735" y="5357241"/>
                  </a:lnTo>
                  <a:lnTo>
                    <a:pt x="11778869" y="5332984"/>
                  </a:lnTo>
                  <a:lnTo>
                    <a:pt x="11832209" y="5302758"/>
                  </a:lnTo>
                  <a:lnTo>
                    <a:pt x="11882247" y="5266944"/>
                  </a:lnTo>
                  <a:lnTo>
                    <a:pt x="11928475" y="5225923"/>
                  </a:lnTo>
                  <a:lnTo>
                    <a:pt x="11970385" y="5180203"/>
                  </a:lnTo>
                  <a:lnTo>
                    <a:pt x="12007342" y="5130165"/>
                  </a:lnTo>
                  <a:lnTo>
                    <a:pt x="12038838" y="5076317"/>
                  </a:lnTo>
                  <a:lnTo>
                    <a:pt x="12064238" y="5018913"/>
                  </a:lnTo>
                  <a:lnTo>
                    <a:pt x="12083034" y="4958461"/>
                  </a:lnTo>
                  <a:lnTo>
                    <a:pt x="12094718" y="4895469"/>
                  </a:lnTo>
                  <a:lnTo>
                    <a:pt x="12098782" y="4830191"/>
                  </a:lnTo>
                  <a:lnTo>
                    <a:pt x="12098782" y="183515"/>
                  </a:lnTo>
                  <a:lnTo>
                    <a:pt x="12097004" y="136525"/>
                  </a:lnTo>
                  <a:lnTo>
                    <a:pt x="12091416" y="90043"/>
                  </a:lnTo>
                  <a:lnTo>
                    <a:pt x="12081637" y="44323"/>
                  </a:lnTo>
                  <a:lnTo>
                    <a:pt x="12067540" y="0"/>
                  </a:lnTo>
                  <a:lnTo>
                    <a:pt x="12103227" y="46990"/>
                  </a:lnTo>
                  <a:lnTo>
                    <a:pt x="12133834" y="98044"/>
                  </a:lnTo>
                  <a:lnTo>
                    <a:pt x="12158726" y="152781"/>
                  </a:lnTo>
                  <a:lnTo>
                    <a:pt x="12177268" y="210947"/>
                  </a:lnTo>
                  <a:lnTo>
                    <a:pt x="12188825" y="272034"/>
                  </a:lnTo>
                  <a:lnTo>
                    <a:pt x="12192889" y="335788"/>
                  </a:lnTo>
                  <a:lnTo>
                    <a:pt x="12192889" y="4982591"/>
                  </a:lnTo>
                  <a:lnTo>
                    <a:pt x="12188825" y="5046726"/>
                  </a:lnTo>
                  <a:lnTo>
                    <a:pt x="12177014" y="5108575"/>
                  </a:lnTo>
                  <a:lnTo>
                    <a:pt x="12157964" y="5167757"/>
                  </a:lnTo>
                  <a:lnTo>
                    <a:pt x="12132056" y="5223637"/>
                  </a:lnTo>
                  <a:lnTo>
                    <a:pt x="12099925" y="5275707"/>
                  </a:lnTo>
                  <a:lnTo>
                    <a:pt x="12062079" y="5323586"/>
                  </a:lnTo>
                  <a:lnTo>
                    <a:pt x="12018899" y="5366639"/>
                  </a:lnTo>
                  <a:lnTo>
                    <a:pt x="11971020" y="5404485"/>
                  </a:lnTo>
                  <a:lnTo>
                    <a:pt x="11918823" y="5436616"/>
                  </a:lnTo>
                  <a:lnTo>
                    <a:pt x="11862943" y="5462397"/>
                  </a:lnTo>
                  <a:lnTo>
                    <a:pt x="11803761" y="5481447"/>
                  </a:lnTo>
                  <a:lnTo>
                    <a:pt x="11741785" y="5493258"/>
                  </a:lnTo>
                  <a:lnTo>
                    <a:pt x="11677650" y="5497322"/>
                  </a:lnTo>
                  <a:close/>
                </a:path>
              </a:pathLst>
            </a:custGeom>
            <a:solidFill>
              <a:srgbClr val="99A6B1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2564295" y="2955882"/>
            <a:ext cx="9249410" cy="4257675"/>
            <a:chOff x="0" y="0"/>
            <a:chExt cx="12332547" cy="56769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331954" cy="5676519"/>
            </a:xfrm>
            <a:custGeom>
              <a:avLst/>
              <a:gdLst/>
              <a:ahLst/>
              <a:cxnLst/>
              <a:rect l="l" t="t" r="r" b="b"/>
              <a:pathLst>
                <a:path w="12331954" h="5676519">
                  <a:moveTo>
                    <a:pt x="11816715" y="5676519"/>
                  </a:moveTo>
                  <a:lnTo>
                    <a:pt x="515112" y="5676519"/>
                  </a:lnTo>
                  <a:lnTo>
                    <a:pt x="450977" y="5672582"/>
                  </a:lnTo>
                  <a:lnTo>
                    <a:pt x="389001" y="5661025"/>
                  </a:lnTo>
                  <a:lnTo>
                    <a:pt x="329819" y="5642229"/>
                  </a:lnTo>
                  <a:lnTo>
                    <a:pt x="273939" y="5616702"/>
                  </a:lnTo>
                  <a:lnTo>
                    <a:pt x="221742" y="5584952"/>
                  </a:lnTo>
                  <a:lnTo>
                    <a:pt x="173863" y="5547360"/>
                  </a:lnTo>
                  <a:lnTo>
                    <a:pt x="130683" y="5504561"/>
                  </a:lnTo>
                  <a:lnTo>
                    <a:pt x="92837" y="5456809"/>
                  </a:lnTo>
                  <a:lnTo>
                    <a:pt x="60706" y="5404739"/>
                  </a:lnTo>
                  <a:lnTo>
                    <a:pt x="34798" y="5348732"/>
                  </a:lnTo>
                  <a:lnTo>
                    <a:pt x="15748" y="5289296"/>
                  </a:lnTo>
                  <a:lnTo>
                    <a:pt x="3937" y="5226812"/>
                  </a:lnTo>
                  <a:lnTo>
                    <a:pt x="0" y="5161661"/>
                  </a:lnTo>
                  <a:lnTo>
                    <a:pt x="0" y="514858"/>
                  </a:lnTo>
                  <a:lnTo>
                    <a:pt x="4064" y="450723"/>
                  </a:lnTo>
                  <a:lnTo>
                    <a:pt x="15875" y="388874"/>
                  </a:lnTo>
                  <a:lnTo>
                    <a:pt x="34925" y="329692"/>
                  </a:lnTo>
                  <a:lnTo>
                    <a:pt x="60833" y="273812"/>
                  </a:lnTo>
                  <a:lnTo>
                    <a:pt x="92964" y="221742"/>
                  </a:lnTo>
                  <a:lnTo>
                    <a:pt x="130810" y="173863"/>
                  </a:lnTo>
                  <a:lnTo>
                    <a:pt x="173990" y="130810"/>
                  </a:lnTo>
                  <a:lnTo>
                    <a:pt x="221869" y="92964"/>
                  </a:lnTo>
                  <a:lnTo>
                    <a:pt x="274066" y="60833"/>
                  </a:lnTo>
                  <a:lnTo>
                    <a:pt x="329946" y="35052"/>
                  </a:lnTo>
                  <a:lnTo>
                    <a:pt x="389128" y="16002"/>
                  </a:lnTo>
                  <a:lnTo>
                    <a:pt x="450977" y="4064"/>
                  </a:lnTo>
                  <a:lnTo>
                    <a:pt x="515112" y="0"/>
                  </a:lnTo>
                  <a:lnTo>
                    <a:pt x="11816715" y="0"/>
                  </a:lnTo>
                  <a:lnTo>
                    <a:pt x="11880850" y="4064"/>
                  </a:lnTo>
                  <a:lnTo>
                    <a:pt x="11942826" y="15875"/>
                  </a:lnTo>
                  <a:lnTo>
                    <a:pt x="12002008" y="34925"/>
                  </a:lnTo>
                  <a:lnTo>
                    <a:pt x="12057888" y="60706"/>
                  </a:lnTo>
                  <a:lnTo>
                    <a:pt x="12110085" y="92837"/>
                  </a:lnTo>
                  <a:lnTo>
                    <a:pt x="12157964" y="130683"/>
                  </a:lnTo>
                  <a:lnTo>
                    <a:pt x="12201144" y="173736"/>
                  </a:lnTo>
                  <a:lnTo>
                    <a:pt x="12238990" y="221615"/>
                  </a:lnTo>
                  <a:lnTo>
                    <a:pt x="12271122" y="273685"/>
                  </a:lnTo>
                  <a:lnTo>
                    <a:pt x="12297029" y="329565"/>
                  </a:lnTo>
                  <a:lnTo>
                    <a:pt x="12316079" y="388747"/>
                  </a:lnTo>
                  <a:lnTo>
                    <a:pt x="12327890" y="450596"/>
                  </a:lnTo>
                  <a:lnTo>
                    <a:pt x="12331954" y="514731"/>
                  </a:lnTo>
                  <a:lnTo>
                    <a:pt x="12331954" y="5161661"/>
                  </a:lnTo>
                  <a:lnTo>
                    <a:pt x="12327890" y="5225796"/>
                  </a:lnTo>
                  <a:lnTo>
                    <a:pt x="12316079" y="5287645"/>
                  </a:lnTo>
                  <a:lnTo>
                    <a:pt x="12297029" y="5346827"/>
                  </a:lnTo>
                  <a:lnTo>
                    <a:pt x="12271122" y="5402707"/>
                  </a:lnTo>
                  <a:lnTo>
                    <a:pt x="12238990" y="5454777"/>
                  </a:lnTo>
                  <a:lnTo>
                    <a:pt x="12201144" y="5502656"/>
                  </a:lnTo>
                  <a:lnTo>
                    <a:pt x="12157964" y="5545709"/>
                  </a:lnTo>
                  <a:lnTo>
                    <a:pt x="12110085" y="5583555"/>
                  </a:lnTo>
                  <a:lnTo>
                    <a:pt x="12057888" y="5615686"/>
                  </a:lnTo>
                  <a:lnTo>
                    <a:pt x="12002008" y="5641467"/>
                  </a:lnTo>
                  <a:lnTo>
                    <a:pt x="11942826" y="5660517"/>
                  </a:lnTo>
                  <a:lnTo>
                    <a:pt x="11880850" y="5672328"/>
                  </a:lnTo>
                  <a:lnTo>
                    <a:pt x="11816715" y="567639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530699" y="2922307"/>
            <a:ext cx="9420225" cy="4438650"/>
            <a:chOff x="0" y="0"/>
            <a:chExt cx="12560300" cy="5918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17781" cy="5918200"/>
            </a:xfrm>
            <a:custGeom>
              <a:avLst/>
              <a:gdLst/>
              <a:ahLst/>
              <a:cxnLst/>
              <a:rect l="l" t="t" r="r" b="b"/>
              <a:pathLst>
                <a:path w="12217781" h="5918200">
                  <a:moveTo>
                    <a:pt x="12000357" y="5918200"/>
                  </a:moveTo>
                  <a:lnTo>
                    <a:pt x="747776" y="5918200"/>
                  </a:lnTo>
                  <a:lnTo>
                    <a:pt x="667004" y="5914263"/>
                  </a:lnTo>
                  <a:lnTo>
                    <a:pt x="591947" y="5902833"/>
                  </a:lnTo>
                  <a:lnTo>
                    <a:pt x="522478" y="5884418"/>
                  </a:lnTo>
                  <a:lnTo>
                    <a:pt x="458597" y="5859526"/>
                  </a:lnTo>
                  <a:lnTo>
                    <a:pt x="400431" y="5828665"/>
                  </a:lnTo>
                  <a:lnTo>
                    <a:pt x="347853" y="5792216"/>
                  </a:lnTo>
                  <a:lnTo>
                    <a:pt x="300863" y="5750687"/>
                  </a:lnTo>
                  <a:lnTo>
                    <a:pt x="259588" y="5704459"/>
                  </a:lnTo>
                  <a:lnTo>
                    <a:pt x="223901" y="5654167"/>
                  </a:lnTo>
                  <a:lnTo>
                    <a:pt x="175641" y="5612892"/>
                  </a:lnTo>
                  <a:lnTo>
                    <a:pt x="132207" y="5566537"/>
                  </a:lnTo>
                  <a:lnTo>
                    <a:pt x="93980" y="5515610"/>
                  </a:lnTo>
                  <a:lnTo>
                    <a:pt x="61468" y="5460492"/>
                  </a:lnTo>
                  <a:lnTo>
                    <a:pt x="35306" y="5401564"/>
                  </a:lnTo>
                  <a:lnTo>
                    <a:pt x="16002" y="5339334"/>
                  </a:lnTo>
                  <a:lnTo>
                    <a:pt x="4064" y="5274183"/>
                  </a:lnTo>
                  <a:lnTo>
                    <a:pt x="0" y="5206365"/>
                  </a:lnTo>
                  <a:lnTo>
                    <a:pt x="0" y="559562"/>
                  </a:lnTo>
                  <a:lnTo>
                    <a:pt x="3810" y="494284"/>
                  </a:lnTo>
                  <a:lnTo>
                    <a:pt x="14859" y="431292"/>
                  </a:lnTo>
                  <a:lnTo>
                    <a:pt x="32766" y="370840"/>
                  </a:lnTo>
                  <a:lnTo>
                    <a:pt x="57023" y="313436"/>
                  </a:lnTo>
                  <a:lnTo>
                    <a:pt x="87249" y="259588"/>
                  </a:lnTo>
                  <a:lnTo>
                    <a:pt x="123063" y="209550"/>
                  </a:lnTo>
                  <a:lnTo>
                    <a:pt x="164084" y="163830"/>
                  </a:lnTo>
                  <a:lnTo>
                    <a:pt x="209804" y="122809"/>
                  </a:lnTo>
                  <a:lnTo>
                    <a:pt x="259842" y="86995"/>
                  </a:lnTo>
                  <a:lnTo>
                    <a:pt x="313690" y="56896"/>
                  </a:lnTo>
                  <a:lnTo>
                    <a:pt x="371094" y="32639"/>
                  </a:lnTo>
                  <a:lnTo>
                    <a:pt x="431546" y="14732"/>
                  </a:lnTo>
                  <a:lnTo>
                    <a:pt x="494665" y="3810"/>
                  </a:lnTo>
                  <a:lnTo>
                    <a:pt x="559943" y="0"/>
                  </a:lnTo>
                  <a:lnTo>
                    <a:pt x="11861419" y="0"/>
                  </a:lnTo>
                  <a:lnTo>
                    <a:pt x="11927586" y="3937"/>
                  </a:lnTo>
                  <a:lnTo>
                    <a:pt x="11991339" y="15367"/>
                  </a:lnTo>
                  <a:lnTo>
                    <a:pt x="12052300" y="33655"/>
                  </a:lnTo>
                  <a:lnTo>
                    <a:pt x="12078081" y="44704"/>
                  </a:lnTo>
                  <a:lnTo>
                    <a:pt x="559943" y="44704"/>
                  </a:lnTo>
                  <a:lnTo>
                    <a:pt x="495808" y="48768"/>
                  </a:lnTo>
                  <a:lnTo>
                    <a:pt x="433832" y="60579"/>
                  </a:lnTo>
                  <a:lnTo>
                    <a:pt x="374650" y="79629"/>
                  </a:lnTo>
                  <a:lnTo>
                    <a:pt x="318770" y="105410"/>
                  </a:lnTo>
                  <a:lnTo>
                    <a:pt x="266573" y="137541"/>
                  </a:lnTo>
                  <a:lnTo>
                    <a:pt x="218694" y="175387"/>
                  </a:lnTo>
                  <a:lnTo>
                    <a:pt x="175514" y="218440"/>
                  </a:lnTo>
                  <a:lnTo>
                    <a:pt x="137668" y="266319"/>
                  </a:lnTo>
                  <a:lnTo>
                    <a:pt x="105537" y="318389"/>
                  </a:lnTo>
                  <a:lnTo>
                    <a:pt x="79629" y="374269"/>
                  </a:lnTo>
                  <a:lnTo>
                    <a:pt x="60579" y="433451"/>
                  </a:lnTo>
                  <a:lnTo>
                    <a:pt x="48768" y="495300"/>
                  </a:lnTo>
                  <a:lnTo>
                    <a:pt x="44704" y="559435"/>
                  </a:lnTo>
                  <a:lnTo>
                    <a:pt x="44704" y="5206365"/>
                  </a:lnTo>
                  <a:lnTo>
                    <a:pt x="48768" y="5270500"/>
                  </a:lnTo>
                  <a:lnTo>
                    <a:pt x="60706" y="5333873"/>
                  </a:lnTo>
                  <a:lnTo>
                    <a:pt x="79756" y="5393309"/>
                  </a:lnTo>
                  <a:lnTo>
                    <a:pt x="105664" y="5449316"/>
                  </a:lnTo>
                  <a:lnTo>
                    <a:pt x="137795" y="5501386"/>
                  </a:lnTo>
                  <a:lnTo>
                    <a:pt x="175641" y="5549138"/>
                  </a:lnTo>
                  <a:lnTo>
                    <a:pt x="218821" y="5591937"/>
                  </a:lnTo>
                  <a:lnTo>
                    <a:pt x="266700" y="5629529"/>
                  </a:lnTo>
                  <a:lnTo>
                    <a:pt x="318897" y="5661279"/>
                  </a:lnTo>
                  <a:lnTo>
                    <a:pt x="374777" y="5686806"/>
                  </a:lnTo>
                  <a:lnTo>
                    <a:pt x="433959" y="5705602"/>
                  </a:lnTo>
                  <a:lnTo>
                    <a:pt x="493141" y="5716778"/>
                  </a:lnTo>
                  <a:lnTo>
                    <a:pt x="331470" y="5716778"/>
                  </a:lnTo>
                  <a:lnTo>
                    <a:pt x="374015" y="5756529"/>
                  </a:lnTo>
                  <a:lnTo>
                    <a:pt x="421513" y="5790946"/>
                  </a:lnTo>
                  <a:lnTo>
                    <a:pt x="474218" y="5819775"/>
                  </a:lnTo>
                  <a:lnTo>
                    <a:pt x="532765" y="5842762"/>
                  </a:lnTo>
                  <a:lnTo>
                    <a:pt x="597535" y="5859526"/>
                  </a:lnTo>
                  <a:lnTo>
                    <a:pt x="669036" y="5869813"/>
                  </a:lnTo>
                  <a:lnTo>
                    <a:pt x="747776" y="5873369"/>
                  </a:lnTo>
                  <a:lnTo>
                    <a:pt x="12217781" y="5873369"/>
                  </a:lnTo>
                  <a:lnTo>
                    <a:pt x="12189079" y="5885434"/>
                  </a:lnTo>
                  <a:lnTo>
                    <a:pt x="12128627" y="5903341"/>
                  </a:lnTo>
                  <a:lnTo>
                    <a:pt x="12065508" y="5914390"/>
                  </a:lnTo>
                  <a:lnTo>
                    <a:pt x="12000230" y="5918200"/>
                  </a:lnTo>
                  <a:close/>
                </a:path>
              </a:pathLst>
            </a:custGeom>
            <a:solidFill>
              <a:srgbClr val="77828C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1861419" y="44831"/>
              <a:ext cx="584835" cy="5676519"/>
            </a:xfrm>
            <a:custGeom>
              <a:avLst/>
              <a:gdLst/>
              <a:ahLst/>
              <a:cxnLst/>
              <a:rect l="l" t="t" r="r" b="b"/>
              <a:pathLst>
                <a:path w="584835" h="5676519">
                  <a:moveTo>
                    <a:pt x="221996" y="5676392"/>
                  </a:moveTo>
                  <a:lnTo>
                    <a:pt x="0" y="5676392"/>
                  </a:lnTo>
                  <a:lnTo>
                    <a:pt x="64134" y="5672328"/>
                  </a:lnTo>
                  <a:lnTo>
                    <a:pt x="126111" y="5660517"/>
                  </a:lnTo>
                  <a:lnTo>
                    <a:pt x="185293" y="5641467"/>
                  </a:lnTo>
                  <a:lnTo>
                    <a:pt x="241173" y="5615686"/>
                  </a:lnTo>
                  <a:lnTo>
                    <a:pt x="293369" y="5583555"/>
                  </a:lnTo>
                  <a:lnTo>
                    <a:pt x="341249" y="5545709"/>
                  </a:lnTo>
                  <a:lnTo>
                    <a:pt x="384429" y="5502656"/>
                  </a:lnTo>
                  <a:lnTo>
                    <a:pt x="422275" y="5454777"/>
                  </a:lnTo>
                  <a:lnTo>
                    <a:pt x="454406" y="5402707"/>
                  </a:lnTo>
                  <a:lnTo>
                    <a:pt x="480314" y="5346827"/>
                  </a:lnTo>
                  <a:lnTo>
                    <a:pt x="499364" y="5287645"/>
                  </a:lnTo>
                  <a:lnTo>
                    <a:pt x="511175" y="5225796"/>
                  </a:lnTo>
                  <a:lnTo>
                    <a:pt x="515239" y="5161661"/>
                  </a:lnTo>
                  <a:lnTo>
                    <a:pt x="515239" y="514731"/>
                  </a:lnTo>
                  <a:lnTo>
                    <a:pt x="511175" y="450596"/>
                  </a:lnTo>
                  <a:lnTo>
                    <a:pt x="499364" y="388747"/>
                  </a:lnTo>
                  <a:lnTo>
                    <a:pt x="480314" y="329565"/>
                  </a:lnTo>
                  <a:lnTo>
                    <a:pt x="454406" y="273685"/>
                  </a:lnTo>
                  <a:lnTo>
                    <a:pt x="422275" y="221615"/>
                  </a:lnTo>
                  <a:lnTo>
                    <a:pt x="384429" y="173736"/>
                  </a:lnTo>
                  <a:lnTo>
                    <a:pt x="341249" y="130683"/>
                  </a:lnTo>
                  <a:lnTo>
                    <a:pt x="293369" y="92837"/>
                  </a:lnTo>
                  <a:lnTo>
                    <a:pt x="241173" y="60706"/>
                  </a:lnTo>
                  <a:lnTo>
                    <a:pt x="185293" y="34925"/>
                  </a:lnTo>
                  <a:lnTo>
                    <a:pt x="126111" y="15875"/>
                  </a:lnTo>
                  <a:lnTo>
                    <a:pt x="64134" y="4064"/>
                  </a:lnTo>
                  <a:lnTo>
                    <a:pt x="0" y="0"/>
                  </a:lnTo>
                  <a:lnTo>
                    <a:pt x="216534" y="0"/>
                  </a:lnTo>
                  <a:lnTo>
                    <a:pt x="302641" y="44704"/>
                  </a:lnTo>
                  <a:lnTo>
                    <a:pt x="352679" y="81153"/>
                  </a:lnTo>
                  <a:lnTo>
                    <a:pt x="398399" y="122682"/>
                  </a:lnTo>
                  <a:lnTo>
                    <a:pt x="439293" y="168910"/>
                  </a:lnTo>
                  <a:lnTo>
                    <a:pt x="474853" y="219202"/>
                  </a:lnTo>
                  <a:lnTo>
                    <a:pt x="523113" y="260477"/>
                  </a:lnTo>
                  <a:lnTo>
                    <a:pt x="566546" y="306832"/>
                  </a:lnTo>
                  <a:lnTo>
                    <a:pt x="584834" y="331216"/>
                  </a:lnTo>
                  <a:lnTo>
                    <a:pt x="533145" y="331216"/>
                  </a:lnTo>
                  <a:lnTo>
                    <a:pt x="545592" y="375666"/>
                  </a:lnTo>
                  <a:lnTo>
                    <a:pt x="555498" y="421386"/>
                  </a:lnTo>
                  <a:lnTo>
                    <a:pt x="562102" y="467868"/>
                  </a:lnTo>
                  <a:lnTo>
                    <a:pt x="564515" y="514858"/>
                  </a:lnTo>
                  <a:lnTo>
                    <a:pt x="564515" y="5161534"/>
                  </a:lnTo>
                  <a:lnTo>
                    <a:pt x="560705" y="5226812"/>
                  </a:lnTo>
                  <a:lnTo>
                    <a:pt x="549656" y="5289804"/>
                  </a:lnTo>
                  <a:lnTo>
                    <a:pt x="531749" y="5350256"/>
                  </a:lnTo>
                  <a:lnTo>
                    <a:pt x="507492" y="5407660"/>
                  </a:lnTo>
                  <a:lnTo>
                    <a:pt x="477266" y="5461508"/>
                  </a:lnTo>
                  <a:lnTo>
                    <a:pt x="441452" y="5511546"/>
                  </a:lnTo>
                  <a:lnTo>
                    <a:pt x="400431" y="5557266"/>
                  </a:lnTo>
                  <a:lnTo>
                    <a:pt x="354711" y="5598287"/>
                  </a:lnTo>
                  <a:lnTo>
                    <a:pt x="304673" y="5634101"/>
                  </a:lnTo>
                  <a:lnTo>
                    <a:pt x="250698" y="5664327"/>
                  </a:lnTo>
                  <a:lnTo>
                    <a:pt x="221995" y="5676519"/>
                  </a:lnTo>
                  <a:close/>
                </a:path>
              </a:pathLst>
            </a:custGeom>
            <a:solidFill>
              <a:srgbClr val="77828C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12000357" y="376047"/>
              <a:ext cx="559816" cy="5497576"/>
            </a:xfrm>
            <a:custGeom>
              <a:avLst/>
              <a:gdLst/>
              <a:ahLst/>
              <a:cxnLst/>
              <a:rect l="l" t="t" r="r" b="b"/>
              <a:pathLst>
                <a:path w="559816" h="5497576">
                  <a:moveTo>
                    <a:pt x="217424" y="5497322"/>
                  </a:moveTo>
                  <a:lnTo>
                    <a:pt x="0" y="5497322"/>
                  </a:lnTo>
                  <a:lnTo>
                    <a:pt x="64262" y="5493258"/>
                  </a:lnTo>
                  <a:lnTo>
                    <a:pt x="126365" y="5481447"/>
                  </a:lnTo>
                  <a:lnTo>
                    <a:pt x="185801" y="5462397"/>
                  </a:lnTo>
                  <a:lnTo>
                    <a:pt x="242062" y="5436616"/>
                  </a:lnTo>
                  <a:lnTo>
                    <a:pt x="294640" y="5404485"/>
                  </a:lnTo>
                  <a:lnTo>
                    <a:pt x="343027" y="5366639"/>
                  </a:lnTo>
                  <a:lnTo>
                    <a:pt x="386715" y="5323586"/>
                  </a:lnTo>
                  <a:lnTo>
                    <a:pt x="425068" y="5275707"/>
                  </a:lnTo>
                  <a:lnTo>
                    <a:pt x="457707" y="5223637"/>
                  </a:lnTo>
                  <a:lnTo>
                    <a:pt x="483996" y="5167757"/>
                  </a:lnTo>
                  <a:lnTo>
                    <a:pt x="503428" y="5108575"/>
                  </a:lnTo>
                  <a:lnTo>
                    <a:pt x="515493" y="5046726"/>
                  </a:lnTo>
                  <a:lnTo>
                    <a:pt x="519556" y="4982591"/>
                  </a:lnTo>
                  <a:lnTo>
                    <a:pt x="519556" y="335788"/>
                  </a:lnTo>
                  <a:lnTo>
                    <a:pt x="515493" y="272034"/>
                  </a:lnTo>
                  <a:lnTo>
                    <a:pt x="503936" y="210947"/>
                  </a:lnTo>
                  <a:lnTo>
                    <a:pt x="485393" y="152781"/>
                  </a:lnTo>
                  <a:lnTo>
                    <a:pt x="460502" y="98044"/>
                  </a:lnTo>
                  <a:lnTo>
                    <a:pt x="429894" y="46990"/>
                  </a:lnTo>
                  <a:lnTo>
                    <a:pt x="394207" y="0"/>
                  </a:lnTo>
                  <a:lnTo>
                    <a:pt x="445896" y="0"/>
                  </a:lnTo>
                  <a:lnTo>
                    <a:pt x="498348" y="81661"/>
                  </a:lnTo>
                  <a:lnTo>
                    <a:pt x="524510" y="140589"/>
                  </a:lnTo>
                  <a:lnTo>
                    <a:pt x="543814" y="202819"/>
                  </a:lnTo>
                  <a:lnTo>
                    <a:pt x="555752" y="267970"/>
                  </a:lnTo>
                  <a:lnTo>
                    <a:pt x="559816" y="335661"/>
                  </a:lnTo>
                  <a:lnTo>
                    <a:pt x="559816" y="4982591"/>
                  </a:lnTo>
                  <a:lnTo>
                    <a:pt x="556006" y="5047869"/>
                  </a:lnTo>
                  <a:lnTo>
                    <a:pt x="544956" y="5110861"/>
                  </a:lnTo>
                  <a:lnTo>
                    <a:pt x="527050" y="5171440"/>
                  </a:lnTo>
                  <a:lnTo>
                    <a:pt x="502793" y="5228717"/>
                  </a:lnTo>
                  <a:lnTo>
                    <a:pt x="472567" y="5282565"/>
                  </a:lnTo>
                  <a:lnTo>
                    <a:pt x="436753" y="5332603"/>
                  </a:lnTo>
                  <a:lnTo>
                    <a:pt x="395731" y="5378323"/>
                  </a:lnTo>
                  <a:lnTo>
                    <a:pt x="350012" y="5419344"/>
                  </a:lnTo>
                  <a:lnTo>
                    <a:pt x="299974" y="5455158"/>
                  </a:lnTo>
                  <a:lnTo>
                    <a:pt x="245999" y="5485384"/>
                  </a:lnTo>
                  <a:lnTo>
                    <a:pt x="217296" y="5497576"/>
                  </a:lnTo>
                  <a:close/>
                </a:path>
              </a:pathLst>
            </a:custGeom>
            <a:solidFill>
              <a:srgbClr val="77828C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331470" y="5716778"/>
              <a:ext cx="11751945" cy="49276"/>
            </a:xfrm>
            <a:custGeom>
              <a:avLst/>
              <a:gdLst/>
              <a:ahLst/>
              <a:cxnLst/>
              <a:rect l="l" t="t" r="r" b="b"/>
              <a:pathLst>
                <a:path w="11751945" h="49276">
                  <a:moveTo>
                    <a:pt x="11534521" y="49276"/>
                  </a:moveTo>
                  <a:lnTo>
                    <a:pt x="232918" y="49276"/>
                  </a:lnTo>
                  <a:lnTo>
                    <a:pt x="170688" y="45974"/>
                  </a:lnTo>
                  <a:lnTo>
                    <a:pt x="111379" y="36449"/>
                  </a:lnTo>
                  <a:lnTo>
                    <a:pt x="54610" y="20955"/>
                  </a:lnTo>
                  <a:lnTo>
                    <a:pt x="0" y="0"/>
                  </a:lnTo>
                  <a:lnTo>
                    <a:pt x="161671" y="0"/>
                  </a:lnTo>
                  <a:lnTo>
                    <a:pt x="164338" y="508"/>
                  </a:lnTo>
                  <a:lnTo>
                    <a:pt x="228473" y="4445"/>
                  </a:lnTo>
                  <a:lnTo>
                    <a:pt x="11751945" y="4445"/>
                  </a:lnTo>
                  <a:lnTo>
                    <a:pt x="11723243" y="16510"/>
                  </a:lnTo>
                  <a:lnTo>
                    <a:pt x="11662791" y="34417"/>
                  </a:lnTo>
                  <a:lnTo>
                    <a:pt x="11599672" y="45466"/>
                  </a:lnTo>
                  <a:lnTo>
                    <a:pt x="11534394" y="49276"/>
                  </a:lnTo>
                  <a:close/>
                </a:path>
              </a:pathLst>
            </a:custGeom>
            <a:solidFill>
              <a:srgbClr val="77828C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722918" y="4165537"/>
            <a:ext cx="9737725" cy="2999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18"/>
              </a:lnSpc>
            </a:pPr>
            <a:r>
              <a:rPr lang="en-US" sz="11349" spc="-900">
                <a:solidFill>
                  <a:srgbClr val="0D0D2F"/>
                </a:solidFill>
                <a:latin typeface="Montserrat Bold Italics"/>
              </a:rPr>
              <a:t>A MEDHUB AGRADECE!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11922903" y="7527416"/>
            <a:ext cx="1372369" cy="94693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818394" y="1514401"/>
            <a:ext cx="1372369" cy="94693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3325151" y="1937309"/>
            <a:ext cx="9041309" cy="6374282"/>
            <a:chOff x="0" y="0"/>
            <a:chExt cx="12055078" cy="849904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2373861"/>
              <a:ext cx="12055078" cy="4411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96"/>
                </a:lnSpc>
              </a:pPr>
              <a:r>
                <a:rPr lang="en-US" sz="5906">
                  <a:solidFill>
                    <a:srgbClr val="000000"/>
                  </a:solidFill>
                  <a:latin typeface="Montserrat Classic Bold"/>
                </a:rPr>
                <a:t>A medicina é uma ciência de incerteza e uma arte de probabilidade.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14438" y="25458"/>
              <a:ext cx="9626203" cy="488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4"/>
                </a:lnSpc>
              </a:pPr>
              <a:endParaRPr/>
            </a:p>
          </p:txBody>
        </p:sp>
        <p:sp>
          <p:nvSpPr>
            <p:cNvPr id="17" name="AutoShape 17"/>
            <p:cNvSpPr/>
            <p:nvPr/>
          </p:nvSpPr>
          <p:spPr>
            <a:xfrm>
              <a:off x="3648670" y="1017109"/>
              <a:ext cx="4757737" cy="160734"/>
            </a:xfrm>
            <a:prstGeom prst="rect">
              <a:avLst/>
            </a:prstGeom>
            <a:solidFill>
              <a:srgbClr val="00B05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214438" y="8143852"/>
              <a:ext cx="9626203" cy="330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2"/>
                </a:lnSpc>
              </a:pPr>
              <a:r>
                <a:rPr lang="en-US" sz="1617" spc="80">
                  <a:solidFill>
                    <a:srgbClr val="FFFFFF"/>
                  </a:solidFill>
                  <a:latin typeface="Montserrat Classic Bold"/>
                </a:rPr>
                <a:t>William Osler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26053" y="8888424"/>
            <a:ext cx="3235701" cy="1068701"/>
            <a:chOff x="0" y="66675"/>
            <a:chExt cx="4314268" cy="142493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66675"/>
              <a:ext cx="4314268" cy="448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2"/>
                </a:lnSpc>
              </a:pPr>
              <a:endParaRPr lang="en-US" sz="2825" spc="56" dirty="0">
                <a:solidFill>
                  <a:srgbClr val="000000"/>
                </a:solidFill>
                <a:latin typeface="Gruppo Bold Itali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88708" y="1391296"/>
              <a:ext cx="2336851" cy="100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439721" y="7207100"/>
            <a:ext cx="3235701" cy="1118707"/>
            <a:chOff x="0" y="0"/>
            <a:chExt cx="4314268" cy="149160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66675"/>
              <a:ext cx="4314268" cy="1334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2"/>
                </a:lnSpc>
              </a:pPr>
              <a:r>
                <a:rPr lang="en-US" sz="2825" spc="56" dirty="0">
                  <a:solidFill>
                    <a:srgbClr val="000000"/>
                  </a:solidFill>
                  <a:latin typeface="Gruppo Bold Italics"/>
                </a:rPr>
                <a:t>Edmundo</a:t>
              </a:r>
            </a:p>
            <a:p>
              <a:pPr algn="ctr">
                <a:lnSpc>
                  <a:spcPts val="2542"/>
                </a:lnSpc>
              </a:pPr>
              <a:r>
                <a:rPr lang="en-US" sz="2825" spc="56" dirty="0">
                  <a:solidFill>
                    <a:srgbClr val="000000"/>
                  </a:solidFill>
                  <a:latin typeface="Gruppo Bold Italics"/>
                </a:rPr>
                <a:t>Tommasi</a:t>
              </a:r>
            </a:p>
            <a:p>
              <a:pPr algn="ctr">
                <a:lnSpc>
                  <a:spcPts val="2542"/>
                </a:lnSpc>
              </a:pPr>
              <a:endParaRPr lang="en-US" sz="2825" spc="56" dirty="0">
                <a:solidFill>
                  <a:srgbClr val="000000"/>
                </a:solidFill>
                <a:latin typeface="Gruppo Bold Italics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988708" y="1391296"/>
              <a:ext cx="2336851" cy="100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143736" y="42862"/>
            <a:ext cx="9986970" cy="9630531"/>
            <a:chOff x="0" y="57150"/>
            <a:chExt cx="13315960" cy="1284070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57150"/>
              <a:ext cx="13315960" cy="1093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55"/>
                </a:lnSpc>
              </a:pPr>
              <a:r>
                <a:rPr lang="en-US" sz="5686">
                  <a:solidFill>
                    <a:srgbClr val="000000"/>
                  </a:solidFill>
                  <a:latin typeface="Montserrat Classic Bold"/>
                </a:rPr>
                <a:t>Caso clínico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487797"/>
              <a:ext cx="13315960" cy="595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17"/>
                </a:lnSpc>
              </a:pPr>
              <a:r>
                <a:rPr lang="en-US" sz="3106">
                  <a:solidFill>
                    <a:srgbClr val="66BE44"/>
                  </a:solidFill>
                  <a:latin typeface="Montserrat Classic Bold"/>
                </a:rPr>
                <a:t>ADMISSÃO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436207"/>
              <a:ext cx="13315960" cy="9461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12"/>
                </a:lnSpc>
              </a:pP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Paciente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, 32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anos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,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masculino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, no d3 de pos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operstorio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de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cirurgia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ortopedica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,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é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encaminhado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da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emergência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com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diagnóstico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de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sepse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urinária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,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anúrico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,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confuso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e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desorientado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,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sem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acompanhante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, e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não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possui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história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prévia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do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paciente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. </a:t>
              </a:r>
            </a:p>
            <a:p>
              <a:pPr>
                <a:lnSpc>
                  <a:spcPts val="4312"/>
                </a:lnSpc>
              </a:pP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Exame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físico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:</a:t>
              </a:r>
            </a:p>
            <a:p>
              <a:pPr>
                <a:lnSpc>
                  <a:spcPts val="4165"/>
                </a:lnSpc>
              </a:pPr>
              <a:r>
                <a:rPr lang="en-US" sz="2777" dirty="0">
                  <a:solidFill>
                    <a:srgbClr val="000000"/>
                  </a:solidFill>
                  <a:latin typeface="Montserrat Light"/>
                </a:rPr>
                <a:t>Mau </a:t>
              </a:r>
              <a:r>
                <a:rPr lang="en-US" sz="2777" dirty="0" err="1">
                  <a:solidFill>
                    <a:srgbClr val="000000"/>
                  </a:solidFill>
                  <a:latin typeface="Montserrat Light"/>
                </a:rPr>
                <a:t>estado</a:t>
              </a:r>
              <a:r>
                <a:rPr lang="en-US" sz="2777" dirty="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2777" dirty="0" err="1">
                  <a:solidFill>
                    <a:srgbClr val="000000"/>
                  </a:solidFill>
                  <a:latin typeface="Montserrat Light"/>
                </a:rPr>
                <a:t>geral</a:t>
              </a:r>
              <a:r>
                <a:rPr lang="en-US" sz="2777" dirty="0">
                  <a:solidFill>
                    <a:srgbClr val="000000"/>
                  </a:solidFill>
                  <a:latin typeface="Montserrat Light"/>
                </a:rPr>
                <a:t>, </a:t>
              </a:r>
              <a:r>
                <a:rPr lang="en-US" sz="2777" dirty="0" err="1">
                  <a:solidFill>
                    <a:srgbClr val="000000"/>
                  </a:solidFill>
                  <a:latin typeface="Montserrat Light"/>
                </a:rPr>
                <a:t>confuso</a:t>
              </a:r>
              <a:r>
                <a:rPr lang="en-US" sz="2777" dirty="0">
                  <a:solidFill>
                    <a:srgbClr val="000000"/>
                  </a:solidFill>
                  <a:latin typeface="Montserrat Light"/>
                </a:rPr>
                <a:t> e </a:t>
              </a:r>
              <a:r>
                <a:rPr lang="en-US" sz="2777" dirty="0" err="1">
                  <a:solidFill>
                    <a:srgbClr val="000000"/>
                  </a:solidFill>
                  <a:latin typeface="Montserrat Light"/>
                </a:rPr>
                <a:t>desorientado</a:t>
              </a:r>
              <a:r>
                <a:rPr lang="en-US" sz="2777" dirty="0">
                  <a:solidFill>
                    <a:srgbClr val="000000"/>
                  </a:solidFill>
                  <a:latin typeface="Montserrat Light"/>
                </a:rPr>
                <a:t>; </a:t>
              </a:r>
              <a:r>
                <a:rPr lang="en-US" sz="2777" dirty="0" err="1">
                  <a:solidFill>
                    <a:srgbClr val="000000"/>
                  </a:solidFill>
                  <a:latin typeface="Montserrat Light"/>
                </a:rPr>
                <a:t>anictérico</a:t>
              </a:r>
              <a:r>
                <a:rPr lang="en-US" sz="2777" dirty="0">
                  <a:solidFill>
                    <a:srgbClr val="000000"/>
                  </a:solidFill>
                  <a:latin typeface="Montserrat Light"/>
                </a:rPr>
                <a:t>; </a:t>
              </a:r>
              <a:r>
                <a:rPr lang="en-US" sz="2777" dirty="0" err="1">
                  <a:solidFill>
                    <a:srgbClr val="000000"/>
                  </a:solidFill>
                  <a:latin typeface="Montserrat Light"/>
                </a:rPr>
                <a:t>hipocorado</a:t>
              </a:r>
              <a:r>
                <a:rPr lang="en-US" sz="2777" dirty="0">
                  <a:solidFill>
                    <a:srgbClr val="000000"/>
                  </a:solidFill>
                  <a:latin typeface="Montserrat Light"/>
                </a:rPr>
                <a:t> (+/4+);</a:t>
              </a:r>
            </a:p>
            <a:p>
              <a:pPr>
                <a:lnSpc>
                  <a:spcPts val="4312"/>
                </a:lnSpc>
              </a:pP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Sinais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vitais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- FC 120bpm; FR 30iRPM;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TaX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38,7 ºC; PA 80x40 mmHg; SatO2 85%; Tempo de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enchimento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capilar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&gt; 4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segundos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; EG 7</a:t>
              </a:r>
            </a:p>
            <a:p>
              <a:pPr>
                <a:lnSpc>
                  <a:spcPts val="4312"/>
                </a:lnSpc>
              </a:pP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Colhidas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hemoculturas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hemoculturas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e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laboratório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.</a:t>
              </a:r>
            </a:p>
            <a:p>
              <a:pPr algn="l">
                <a:lnSpc>
                  <a:spcPts val="4312"/>
                </a:lnSpc>
              </a:pP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Realizada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</a:t>
              </a:r>
              <a:r>
                <a:rPr lang="en-US" sz="2875" dirty="0" err="1">
                  <a:solidFill>
                    <a:srgbClr val="000000"/>
                  </a:solidFill>
                  <a:latin typeface="Montserrat Light"/>
                </a:rPr>
                <a:t>sedação</a:t>
              </a:r>
              <a:r>
                <a:rPr lang="en-US" sz="2875" dirty="0">
                  <a:solidFill>
                    <a:srgbClr val="000000"/>
                  </a:solidFill>
                  <a:latin typeface="Montserrat Light"/>
                </a:rPr>
                <a:t> e IOT 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743886"/>
              <a:ext cx="5255365" cy="177546"/>
            </a:xfrm>
            <a:prstGeom prst="rect">
              <a:avLst/>
            </a:prstGeom>
            <a:solidFill>
              <a:srgbClr val="66BE44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4439721" y="7229884"/>
            <a:ext cx="3235701" cy="1118707"/>
            <a:chOff x="0" y="0"/>
            <a:chExt cx="4314268" cy="149160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66675"/>
              <a:ext cx="4314268" cy="1334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2"/>
                </a:lnSpc>
              </a:pPr>
              <a:r>
                <a:rPr lang="en-US" sz="2825" spc="56" dirty="0">
                  <a:solidFill>
                    <a:srgbClr val="000000"/>
                  </a:solidFill>
                  <a:latin typeface="Gruppo Bold Italics"/>
                </a:rPr>
                <a:t>Edmundo</a:t>
              </a:r>
            </a:p>
            <a:p>
              <a:pPr algn="ctr">
                <a:lnSpc>
                  <a:spcPts val="2542"/>
                </a:lnSpc>
              </a:pPr>
              <a:r>
                <a:rPr lang="en-US" sz="2825" spc="56" dirty="0">
                  <a:solidFill>
                    <a:srgbClr val="000000"/>
                  </a:solidFill>
                  <a:latin typeface="Gruppo Bold Italics"/>
                </a:rPr>
                <a:t>Tommasi</a:t>
              </a:r>
            </a:p>
            <a:p>
              <a:pPr algn="ctr">
                <a:lnSpc>
                  <a:spcPts val="2542"/>
                </a:lnSpc>
              </a:pPr>
              <a:endParaRPr lang="en-US" sz="2825" spc="56" dirty="0">
                <a:solidFill>
                  <a:srgbClr val="000000"/>
                </a:solidFill>
                <a:latin typeface="Gruppo Bold Italic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88708" y="1391296"/>
              <a:ext cx="2336851" cy="100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949567" y="450349"/>
            <a:ext cx="9572407" cy="3870256"/>
            <a:chOff x="0" y="0"/>
            <a:chExt cx="12763209" cy="516034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38100"/>
              <a:ext cx="12763209" cy="1099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18"/>
                </a:lnSpc>
              </a:pPr>
              <a:r>
                <a:rPr lang="en-US" sz="5653">
                  <a:solidFill>
                    <a:srgbClr val="303030"/>
                  </a:solidFill>
                  <a:latin typeface="Montserrat Classic Bold"/>
                </a:rPr>
                <a:t>Caso clínico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482493"/>
              <a:ext cx="12763209" cy="521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7"/>
                </a:lnSpc>
              </a:pPr>
              <a:r>
                <a:rPr lang="en-US" sz="2679">
                  <a:solidFill>
                    <a:srgbClr val="66BE44"/>
                  </a:solidFill>
                  <a:latin typeface="Montserrat Classic"/>
                </a:rPr>
                <a:t>EXAMES LABORATORIAIS NA PRIMEIRA HORA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354746"/>
              <a:ext cx="12763209" cy="704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18"/>
                </a:lnSpc>
              </a:pPr>
              <a:r>
                <a:rPr lang="en-US" sz="3012">
                  <a:solidFill>
                    <a:srgbClr val="303030"/>
                  </a:solidFill>
                  <a:latin typeface="Montserrat Light"/>
                </a:rPr>
                <a:t> 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713546"/>
              <a:ext cx="5037213" cy="170176"/>
            </a:xfrm>
            <a:prstGeom prst="rect">
              <a:avLst/>
            </a:prstGeom>
            <a:solidFill>
              <a:srgbClr val="66BE44"/>
            </a:solidFill>
          </p:spPr>
        </p:sp>
      </p:grpSp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1327952" y="2838450"/>
          <a:ext cx="10815636" cy="7366260"/>
        </p:xfrm>
        <a:graphic>
          <a:graphicData uri="http://schemas.openxmlformats.org/drawingml/2006/table">
            <a:tbl>
              <a:tblPr/>
              <a:tblGrid>
                <a:gridCol w="4113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4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75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08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Hemácias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4,7 milhões/mm³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3,9 – 5,4 milhões/mm³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08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Hemoglobina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11,5 g/dL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12 – 15 g/dL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08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Hematócrito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39%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37 – 49%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08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FA1700"/>
                          </a:solidFill>
                          <a:latin typeface="Montserrat Classic"/>
                        </a:rPr>
                        <a:t>Leucócitos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FA1700"/>
                          </a:solidFill>
                          <a:latin typeface="Montserrat Classic"/>
                        </a:rPr>
                        <a:t>25.100 céls/mm³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FA1700"/>
                          </a:solidFill>
                          <a:latin typeface="Montserrat Classic"/>
                        </a:rPr>
                        <a:t>5.000 – 10.000 céls/mm³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08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FA1700"/>
                          </a:solidFill>
                          <a:latin typeface="Montserrat Classic"/>
                        </a:rPr>
                        <a:t>Bastões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FA1700"/>
                          </a:solidFill>
                          <a:latin typeface="Montserrat Classic"/>
                        </a:rPr>
                        <a:t>9%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FA1700"/>
                          </a:solidFill>
                          <a:latin typeface="Montserrat Classic"/>
                        </a:rPr>
                        <a:t>0 a 4%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08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Neutrófilos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51,2%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40 a 75%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108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Plaquetas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250 mil/mm³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140 – 440 mil/mm³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108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AST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28 U/L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10 – 40 U/L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108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ALT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15 U/L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10 – 40 U/L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108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Total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0,9 mg/dL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0,3 – 1,2 mg/dL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108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Conjugada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0,2 mg/dL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0,0 – 0,4 mg/dL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108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Não-conjugada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0,7 mg/dL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Montserrat Classic"/>
                        </a:rPr>
                        <a:t>0,3 – 0,8 mg/dL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9108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FA1700"/>
                          </a:solidFill>
                          <a:latin typeface="Montserrat Classic"/>
                        </a:rPr>
                        <a:t>Ureia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FA1700"/>
                          </a:solidFill>
                          <a:latin typeface="Montserrat Classic"/>
                        </a:rPr>
                        <a:t>172,7 mg/dL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FA1700"/>
                          </a:solidFill>
                          <a:latin typeface="Montserrat Classic"/>
                        </a:rPr>
                        <a:t>10 – 50 mg/dL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9108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FA1700"/>
                          </a:solidFill>
                          <a:latin typeface="Montserrat Classic"/>
                        </a:rPr>
                        <a:t>Creatinina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FA1700"/>
                          </a:solidFill>
                          <a:latin typeface="Montserrat Classic"/>
                        </a:rPr>
                        <a:t>4,3 mg/dL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FA1700"/>
                          </a:solidFill>
                          <a:latin typeface="Montserrat Classic"/>
                        </a:rPr>
                        <a:t>0,6 – 1,5 mg/dL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9108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FA1700"/>
                          </a:solidFill>
                          <a:latin typeface="Montserrat Classic"/>
                        </a:rPr>
                        <a:t>Lactato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FA1700"/>
                          </a:solidFill>
                          <a:latin typeface="Montserrat Classic"/>
                        </a:rPr>
                        <a:t>6,4 mmol/L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00">
                          <a:solidFill>
                            <a:srgbClr val="FA1700"/>
                          </a:solidFill>
                          <a:latin typeface="Montserrat Classic"/>
                        </a:rPr>
                        <a:t>0,3 – 2,4 mmol/L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pSp>
        <p:nvGrpSpPr>
          <p:cNvPr id="18" name="Group 18"/>
          <p:cNvGrpSpPr/>
          <p:nvPr/>
        </p:nvGrpSpPr>
        <p:grpSpPr>
          <a:xfrm>
            <a:off x="14439721" y="7207100"/>
            <a:ext cx="3235701" cy="1118707"/>
            <a:chOff x="0" y="0"/>
            <a:chExt cx="4314268" cy="1491609"/>
          </a:xfrm>
        </p:grpSpPr>
        <p:sp>
          <p:nvSpPr>
            <p:cNvPr id="19" name="TextBox 19"/>
            <p:cNvSpPr txBox="1"/>
            <p:nvPr/>
          </p:nvSpPr>
          <p:spPr>
            <a:xfrm>
              <a:off x="0" y="66675"/>
              <a:ext cx="4314268" cy="1334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2"/>
                </a:lnSpc>
              </a:pPr>
              <a:r>
                <a:rPr lang="en-US" sz="2825" spc="56" dirty="0">
                  <a:solidFill>
                    <a:srgbClr val="000000"/>
                  </a:solidFill>
                  <a:latin typeface="Gruppo Bold Italics"/>
                </a:rPr>
                <a:t>Edmundo</a:t>
              </a:r>
            </a:p>
            <a:p>
              <a:pPr algn="ctr">
                <a:lnSpc>
                  <a:spcPts val="2542"/>
                </a:lnSpc>
              </a:pPr>
              <a:r>
                <a:rPr lang="en-US" sz="2825" spc="56" dirty="0">
                  <a:solidFill>
                    <a:srgbClr val="000000"/>
                  </a:solidFill>
                  <a:latin typeface="Gruppo Bold Italics"/>
                </a:rPr>
                <a:t>Tommasi</a:t>
              </a:r>
            </a:p>
            <a:p>
              <a:pPr algn="ctr">
                <a:lnSpc>
                  <a:spcPts val="2542"/>
                </a:lnSpc>
              </a:pPr>
              <a:endParaRPr lang="en-US" sz="2825" spc="56" dirty="0">
                <a:solidFill>
                  <a:srgbClr val="000000"/>
                </a:solidFill>
                <a:latin typeface="Gruppo Bold Itali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88708" y="1391296"/>
              <a:ext cx="2336851" cy="100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19918" y="207546"/>
            <a:ext cx="10096689" cy="10343176"/>
            <a:chOff x="0" y="0"/>
            <a:chExt cx="13462253" cy="1379090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38100"/>
              <a:ext cx="13462253" cy="1098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05"/>
                </a:lnSpc>
              </a:pPr>
              <a:r>
                <a:rPr lang="en-US" sz="5641">
                  <a:solidFill>
                    <a:srgbClr val="303030"/>
                  </a:solidFill>
                  <a:latin typeface="Montserrat Classic Bold"/>
                </a:rPr>
                <a:t>Introdução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488710"/>
              <a:ext cx="13462253" cy="608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54"/>
                </a:lnSpc>
              </a:pPr>
              <a:r>
                <a:rPr lang="en-US" sz="3140">
                  <a:solidFill>
                    <a:srgbClr val="66BE44"/>
                  </a:solidFill>
                  <a:latin typeface="Montserrat Classic Bold"/>
                </a:rPr>
                <a:t>O QUE SÃO SEDATIVOS E HIPNÓTICOS?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455320"/>
              <a:ext cx="13462253" cy="9173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58344" lvl="1" indent="-329172">
                <a:lnSpc>
                  <a:spcPts val="4573"/>
                </a:lnSpc>
                <a:buFont typeface="Arial"/>
                <a:buChar char="•"/>
              </a:pPr>
              <a:r>
                <a:rPr lang="en-US" sz="3049">
                  <a:solidFill>
                    <a:srgbClr val="303030"/>
                  </a:solidFill>
                  <a:latin typeface="Montserrat Light"/>
                </a:rPr>
                <a:t>Fármacos capazes de deprimir a atividade do sistema nervoso central;</a:t>
              </a:r>
            </a:p>
            <a:p>
              <a:pPr marL="658344" lvl="1" indent="-329172">
                <a:lnSpc>
                  <a:spcPts val="4573"/>
                </a:lnSpc>
                <a:buFont typeface="Arial"/>
                <a:buChar char="•"/>
              </a:pPr>
              <a:r>
                <a:rPr lang="en-US" sz="3049">
                  <a:solidFill>
                    <a:srgbClr val="303030"/>
                  </a:solidFill>
                  <a:latin typeface="Montserrat Light"/>
                </a:rPr>
                <a:t>Hipnóticos: sedativos que produzem sonolência e facilitam iniciar o sono;</a:t>
              </a:r>
            </a:p>
            <a:p>
              <a:pPr marL="658344" lvl="1" indent="-329172" algn="l">
                <a:lnSpc>
                  <a:spcPts val="4573"/>
                </a:lnSpc>
                <a:buFont typeface="Arial"/>
                <a:buChar char="•"/>
              </a:pPr>
              <a:r>
                <a:rPr lang="en-US" sz="3049">
                  <a:solidFill>
                    <a:srgbClr val="303030"/>
                  </a:solidFill>
                  <a:latin typeface="Montserrat Light"/>
                </a:rPr>
                <a:t>Benzodiazepínicos; agonistas do receptor benzodiazepínico (ditos compostos Z, como o zolpidem, a zaleplona e a zolpiclona1 ); os congêneres da melatonina (a agomelatina e o ramelteon), os barbitúricos, outros agentes sedativo-hipnóticos ou anestésicos de estrutura química variada (hidrato de cloral, paraldeído, propofol, etc.). 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736940"/>
              <a:ext cx="5313102" cy="179497"/>
            </a:xfrm>
            <a:prstGeom prst="rect">
              <a:avLst/>
            </a:prstGeom>
            <a:solidFill>
              <a:srgbClr val="66BE44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4439721" y="7207100"/>
            <a:ext cx="3235701" cy="1118707"/>
            <a:chOff x="0" y="0"/>
            <a:chExt cx="4314268" cy="149160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66675"/>
              <a:ext cx="4314268" cy="1334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2"/>
                </a:lnSpc>
              </a:pPr>
              <a:r>
                <a:rPr lang="en-US" sz="2825" spc="56" dirty="0">
                  <a:solidFill>
                    <a:srgbClr val="000000"/>
                  </a:solidFill>
                  <a:latin typeface="Gruppo Bold Italics"/>
                </a:rPr>
                <a:t>Edmundo</a:t>
              </a:r>
            </a:p>
            <a:p>
              <a:pPr algn="ctr">
                <a:lnSpc>
                  <a:spcPts val="2542"/>
                </a:lnSpc>
              </a:pPr>
              <a:r>
                <a:rPr lang="en-US" sz="2825" spc="56" dirty="0">
                  <a:solidFill>
                    <a:srgbClr val="000000"/>
                  </a:solidFill>
                  <a:latin typeface="Gruppo Bold Italics"/>
                </a:rPr>
                <a:t>Tommasi</a:t>
              </a:r>
            </a:p>
            <a:p>
              <a:pPr algn="ctr">
                <a:lnSpc>
                  <a:spcPts val="2542"/>
                </a:lnSpc>
              </a:pPr>
              <a:endParaRPr lang="en-US" sz="2825" spc="56" dirty="0">
                <a:solidFill>
                  <a:srgbClr val="000000"/>
                </a:solidFill>
                <a:latin typeface="Gruppo Bold Italic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88708" y="1391296"/>
              <a:ext cx="2336851" cy="100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80076" y="436475"/>
            <a:ext cx="10096689" cy="8611886"/>
            <a:chOff x="0" y="0"/>
            <a:chExt cx="13462253" cy="1148251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38100"/>
              <a:ext cx="13462253" cy="1098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05"/>
                </a:lnSpc>
              </a:pPr>
              <a:r>
                <a:rPr lang="en-US" sz="5641">
                  <a:solidFill>
                    <a:srgbClr val="303030"/>
                  </a:solidFill>
                  <a:latin typeface="Montserrat Classic Bold"/>
                </a:rPr>
                <a:t>Sedação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488710"/>
              <a:ext cx="13462253" cy="608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54"/>
                </a:lnSpc>
              </a:pPr>
              <a:r>
                <a:rPr lang="en-US" sz="3140">
                  <a:solidFill>
                    <a:srgbClr val="66BE44"/>
                  </a:solidFill>
                  <a:latin typeface="Montserrat Classic Bold"/>
                </a:rPr>
                <a:t>OBJETIVOS NO PACIENTE CRÍTICO: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455320"/>
              <a:ext cx="13462253" cy="6865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58344" lvl="1" indent="-329172">
                <a:lnSpc>
                  <a:spcPts val="4573"/>
                </a:lnSpc>
                <a:buFont typeface="Arial"/>
                <a:buChar char="•"/>
              </a:pPr>
              <a:r>
                <a:rPr lang="en-US" sz="3049">
                  <a:solidFill>
                    <a:srgbClr val="303030"/>
                  </a:solidFill>
                  <a:latin typeface="Montserrat Light"/>
                </a:rPr>
                <a:t>Redução da resistência à ventilação mecânica;</a:t>
              </a:r>
            </a:p>
            <a:p>
              <a:pPr marL="658344" lvl="1" indent="-329172">
                <a:lnSpc>
                  <a:spcPts val="4573"/>
                </a:lnSpc>
                <a:buFont typeface="Arial"/>
                <a:buChar char="•"/>
              </a:pPr>
              <a:r>
                <a:rPr lang="en-US" sz="3049">
                  <a:solidFill>
                    <a:srgbClr val="303030"/>
                  </a:solidFill>
                  <a:latin typeface="Montserrat Light"/>
                </a:rPr>
                <a:t>Diminuição do consumo de oxigênio;</a:t>
              </a:r>
            </a:p>
            <a:p>
              <a:pPr marL="658344" lvl="1" indent="-329172">
                <a:lnSpc>
                  <a:spcPts val="4573"/>
                </a:lnSpc>
                <a:buFont typeface="Arial"/>
                <a:buChar char="•"/>
              </a:pPr>
              <a:r>
                <a:rPr lang="en-US" sz="3049">
                  <a:solidFill>
                    <a:srgbClr val="303030"/>
                  </a:solidFill>
                  <a:latin typeface="Montserrat Light"/>
                </a:rPr>
                <a:t>Tratamento de distúrbios psiquiátricos ou problemas relacionados à abstinência de substâncias de abuso;</a:t>
              </a:r>
            </a:p>
            <a:p>
              <a:pPr marL="658344" lvl="1" indent="-329172">
                <a:lnSpc>
                  <a:spcPts val="4573"/>
                </a:lnSpc>
                <a:buFont typeface="Arial"/>
                <a:buChar char="•"/>
              </a:pPr>
              <a:r>
                <a:rPr lang="en-US" sz="3049">
                  <a:solidFill>
                    <a:srgbClr val="303030"/>
                  </a:solidFill>
                  <a:latin typeface="Montserrat Light"/>
                </a:rPr>
                <a:t>Restauração da temperatura corporal;</a:t>
              </a:r>
            </a:p>
            <a:p>
              <a:pPr marL="658344" lvl="1" indent="-329172">
                <a:lnSpc>
                  <a:spcPts val="4573"/>
                </a:lnSpc>
                <a:buFont typeface="Arial"/>
                <a:buChar char="•"/>
              </a:pPr>
              <a:r>
                <a:rPr lang="en-US" sz="3049">
                  <a:solidFill>
                    <a:srgbClr val="303030"/>
                  </a:solidFill>
                  <a:latin typeface="Montserrat Light"/>
                </a:rPr>
                <a:t>Alívio da ansiedade;</a:t>
              </a:r>
            </a:p>
            <a:p>
              <a:pPr marL="658344" lvl="1" indent="-329172">
                <a:lnSpc>
                  <a:spcPts val="4573"/>
                </a:lnSpc>
                <a:buFont typeface="Arial"/>
                <a:buChar char="•"/>
              </a:pPr>
              <a:r>
                <a:rPr lang="en-US" sz="3049">
                  <a:solidFill>
                    <a:srgbClr val="303030"/>
                  </a:solidFill>
                  <a:latin typeface="Montserrat Light"/>
                </a:rPr>
                <a:t>Indução do sono e de eventual amnesia;</a:t>
              </a:r>
            </a:p>
            <a:p>
              <a:pPr marL="658344" lvl="1" indent="-329172" algn="l">
                <a:lnSpc>
                  <a:spcPts val="4573"/>
                </a:lnSpc>
                <a:buFont typeface="Arial"/>
                <a:buChar char="•"/>
              </a:pPr>
              <a:r>
                <a:rPr lang="en-US" sz="3049">
                  <a:solidFill>
                    <a:srgbClr val="303030"/>
                  </a:solidFill>
                  <a:latin typeface="Montserrat Light"/>
                </a:rPr>
                <a:t> Redução do metabolismo basal; entre outros.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736940"/>
              <a:ext cx="5313102" cy="179497"/>
            </a:xfrm>
            <a:prstGeom prst="rect">
              <a:avLst/>
            </a:prstGeom>
            <a:solidFill>
              <a:srgbClr val="66BE44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4439721" y="7207100"/>
            <a:ext cx="3235701" cy="1118707"/>
            <a:chOff x="0" y="0"/>
            <a:chExt cx="4314268" cy="149160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66675"/>
              <a:ext cx="4314268" cy="1334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2"/>
                </a:lnSpc>
              </a:pPr>
              <a:r>
                <a:rPr lang="en-US" sz="2825" spc="56" dirty="0">
                  <a:solidFill>
                    <a:srgbClr val="000000"/>
                  </a:solidFill>
                  <a:latin typeface="Gruppo Bold Italics"/>
                </a:rPr>
                <a:t>Edmundo</a:t>
              </a:r>
            </a:p>
            <a:p>
              <a:pPr algn="ctr">
                <a:lnSpc>
                  <a:spcPts val="2542"/>
                </a:lnSpc>
              </a:pPr>
              <a:r>
                <a:rPr lang="en-US" sz="2825" spc="56" dirty="0">
                  <a:solidFill>
                    <a:srgbClr val="000000"/>
                  </a:solidFill>
                  <a:latin typeface="Gruppo Bold Italics"/>
                </a:rPr>
                <a:t>Tommasi</a:t>
              </a:r>
            </a:p>
            <a:p>
              <a:pPr algn="ctr">
                <a:lnSpc>
                  <a:spcPts val="2542"/>
                </a:lnSpc>
              </a:pPr>
              <a:endParaRPr lang="en-US" sz="2825" spc="56" dirty="0">
                <a:solidFill>
                  <a:srgbClr val="000000"/>
                </a:solidFill>
                <a:latin typeface="Gruppo Bold Italic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88708" y="1391296"/>
              <a:ext cx="2336851" cy="100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"/>
            <a:ext cx="731520" cy="10287000"/>
            <a:chOff x="0" y="0"/>
            <a:chExt cx="97536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4725" cy="13716000"/>
            </a:xfrm>
            <a:custGeom>
              <a:avLst/>
              <a:gdLst/>
              <a:ahLst/>
              <a:cxnLst/>
              <a:rect l="l" t="t" r="r" b="b"/>
              <a:pathLst>
                <a:path w="974725" h="13716000">
                  <a:moveTo>
                    <a:pt x="0" y="13716000"/>
                  </a:moveTo>
                  <a:lnTo>
                    <a:pt x="974725" y="13716000"/>
                  </a:lnTo>
                  <a:lnTo>
                    <a:pt x="974725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31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27134" y="0"/>
            <a:ext cx="4460875" cy="4455160"/>
            <a:chOff x="0" y="0"/>
            <a:chExt cx="5947833" cy="59402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47791" cy="5939536"/>
            </a:xfrm>
            <a:custGeom>
              <a:avLst/>
              <a:gdLst/>
              <a:ahLst/>
              <a:cxnLst/>
              <a:rect l="l" t="t" r="r" b="b"/>
              <a:pathLst>
                <a:path w="5947791" h="5939536">
                  <a:moveTo>
                    <a:pt x="0" y="0"/>
                  </a:moveTo>
                  <a:lnTo>
                    <a:pt x="5947791" y="0"/>
                  </a:lnTo>
                  <a:lnTo>
                    <a:pt x="5947791" y="59395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42922" y="8348591"/>
            <a:ext cx="4745355" cy="1475740"/>
            <a:chOff x="0" y="0"/>
            <a:chExt cx="6327140" cy="1967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26759" cy="1967611"/>
            </a:xfrm>
            <a:custGeom>
              <a:avLst/>
              <a:gdLst/>
              <a:ahLst/>
              <a:cxnLst/>
              <a:rect l="l" t="t" r="r" b="b"/>
              <a:pathLst>
                <a:path w="6326759" h="1967611">
                  <a:moveTo>
                    <a:pt x="0" y="0"/>
                  </a:moveTo>
                  <a:lnTo>
                    <a:pt x="6326759" y="0"/>
                  </a:lnTo>
                  <a:lnTo>
                    <a:pt x="6326759" y="1967611"/>
                  </a:lnTo>
                  <a:lnTo>
                    <a:pt x="0" y="196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r="120" b="35"/>
          <a:stretch>
            <a:fillRect/>
          </a:stretch>
        </p:blipFill>
        <p:spPr>
          <a:xfrm>
            <a:off x="13718491" y="6802097"/>
            <a:ext cx="4569508" cy="348490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471235" y="1"/>
            <a:ext cx="5572760" cy="4432935"/>
            <a:chOff x="0" y="0"/>
            <a:chExt cx="7430347" cy="5910580"/>
          </a:xfrm>
        </p:grpSpPr>
        <p:sp>
          <p:nvSpPr>
            <p:cNvPr id="10" name="Freeform 10"/>
            <p:cNvSpPr/>
            <p:nvPr/>
          </p:nvSpPr>
          <p:spPr>
            <a:xfrm>
              <a:off x="6971919" y="0"/>
              <a:ext cx="458215" cy="5910072"/>
            </a:xfrm>
            <a:custGeom>
              <a:avLst/>
              <a:gdLst/>
              <a:ahLst/>
              <a:cxnLst/>
              <a:rect l="l" t="t" r="r" b="b"/>
              <a:pathLst>
                <a:path w="458215" h="5910072">
                  <a:moveTo>
                    <a:pt x="221996" y="0"/>
                  </a:moveTo>
                  <a:lnTo>
                    <a:pt x="450978" y="0"/>
                  </a:lnTo>
                  <a:lnTo>
                    <a:pt x="458216" y="5910072"/>
                  </a:lnTo>
                  <a:lnTo>
                    <a:pt x="0" y="5646039"/>
                  </a:lnTo>
                  <a:lnTo>
                    <a:pt x="228728" y="5513705"/>
                  </a:lnTo>
                  <a:lnTo>
                    <a:pt x="221996" y="0"/>
                  </a:lnTo>
                  <a:close/>
                </a:path>
              </a:pathLst>
            </a:custGeom>
            <a:solidFill>
              <a:srgbClr val="0D0D2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200646" cy="5646039"/>
            </a:xfrm>
            <a:custGeom>
              <a:avLst/>
              <a:gdLst/>
              <a:ahLst/>
              <a:cxnLst/>
              <a:rect l="l" t="t" r="r" b="b"/>
              <a:pathLst>
                <a:path w="7200646" h="5646039">
                  <a:moveTo>
                    <a:pt x="0" y="1628648"/>
                  </a:moveTo>
                  <a:lnTo>
                    <a:pt x="2814193" y="0"/>
                  </a:lnTo>
                  <a:lnTo>
                    <a:pt x="3269615" y="0"/>
                  </a:lnTo>
                  <a:lnTo>
                    <a:pt x="457073" y="1627632"/>
                  </a:lnTo>
                  <a:lnTo>
                    <a:pt x="7200646" y="5513705"/>
                  </a:lnTo>
                  <a:lnTo>
                    <a:pt x="6971919" y="5646039"/>
                  </a:lnTo>
                  <a:lnTo>
                    <a:pt x="0" y="1628648"/>
                  </a:lnTo>
                  <a:close/>
                </a:path>
              </a:pathLst>
            </a:custGeom>
            <a:solidFill>
              <a:srgbClr val="0D0D2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49997" y="397042"/>
            <a:ext cx="10096689" cy="5132513"/>
            <a:chOff x="0" y="0"/>
            <a:chExt cx="13462253" cy="684335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38100"/>
              <a:ext cx="13462253" cy="1098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05"/>
                </a:lnSpc>
              </a:pPr>
              <a:r>
                <a:rPr lang="en-US" sz="5641">
                  <a:solidFill>
                    <a:srgbClr val="000000"/>
                  </a:solidFill>
                  <a:latin typeface="Montserrat Classic Bold"/>
                </a:rPr>
                <a:t>Sedação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488710"/>
              <a:ext cx="13462253" cy="608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54"/>
                </a:lnSpc>
              </a:pPr>
              <a:r>
                <a:rPr lang="en-US" sz="3140">
                  <a:solidFill>
                    <a:srgbClr val="66BE44"/>
                  </a:solidFill>
                  <a:latin typeface="Montserrat Classic Bold"/>
                </a:rPr>
                <a:t>ESCALAS DE SEDAÇÃO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455320"/>
              <a:ext cx="13462253" cy="22263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58343" lvl="1" indent="-329172">
                <a:lnSpc>
                  <a:spcPts val="4573"/>
                </a:lnSpc>
                <a:buFont typeface="Arial"/>
                <a:buChar char="•"/>
              </a:pPr>
              <a:r>
                <a:rPr lang="en-US" sz="3049">
                  <a:solidFill>
                    <a:srgbClr val="000000"/>
                  </a:solidFill>
                  <a:latin typeface="Montserrat Light"/>
                </a:rPr>
                <a:t>Ramsay;</a:t>
              </a:r>
            </a:p>
            <a:p>
              <a:pPr marL="658343" lvl="1" indent="-329172">
                <a:lnSpc>
                  <a:spcPts val="4573"/>
                </a:lnSpc>
                <a:buFont typeface="Arial"/>
                <a:buChar char="•"/>
              </a:pPr>
              <a:r>
                <a:rPr lang="en-US" sz="3049">
                  <a:solidFill>
                    <a:srgbClr val="000000"/>
                  </a:solidFill>
                  <a:latin typeface="Montserrat Light"/>
                </a:rPr>
                <a:t>RASS;</a:t>
              </a:r>
            </a:p>
            <a:p>
              <a:pPr marL="658343" lvl="1" indent="-329172" algn="l">
                <a:lnSpc>
                  <a:spcPts val="4573"/>
                </a:lnSpc>
                <a:buFont typeface="Arial"/>
                <a:buChar char="•"/>
              </a:pPr>
              <a:r>
                <a:rPr lang="en-US" sz="3049">
                  <a:solidFill>
                    <a:srgbClr val="000000"/>
                  </a:solidFill>
                  <a:latin typeface="Montserrat Light"/>
                </a:rPr>
                <a:t>Escala de dor numérica e visual.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736940"/>
              <a:ext cx="5313102" cy="179497"/>
            </a:xfrm>
            <a:prstGeom prst="rect">
              <a:avLst/>
            </a:prstGeom>
            <a:solidFill>
              <a:srgbClr val="66BE44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1451</Words>
  <Application>Microsoft Macintosh PowerPoint</Application>
  <PresentationFormat>Personalizar</PresentationFormat>
  <Paragraphs>247</Paragraphs>
  <Slides>37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8" baseType="lpstr">
      <vt:lpstr>Montserrat Light Bold</vt:lpstr>
      <vt:lpstr>Montserrat Bold Italics</vt:lpstr>
      <vt:lpstr>Montserrat Light</vt:lpstr>
      <vt:lpstr>Open Sans Bold</vt:lpstr>
      <vt:lpstr>Montserrat Classic</vt:lpstr>
      <vt:lpstr>Calibri</vt:lpstr>
      <vt:lpstr>Montserrat Classic Bold</vt:lpstr>
      <vt:lpstr>Open Sans</vt:lpstr>
      <vt:lpstr>Gruppo Bold Italics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Hospital badim</dc:title>
  <dc:creator>Usuario</dc:creator>
  <cp:lastModifiedBy>Edmundo Tommasi</cp:lastModifiedBy>
  <cp:revision>4</cp:revision>
  <dcterms:created xsi:type="dcterms:W3CDTF">2006-08-16T00:00:00Z</dcterms:created>
  <dcterms:modified xsi:type="dcterms:W3CDTF">2022-11-14T02:44:12Z</dcterms:modified>
  <dc:identifier>DAFO7nZEGos</dc:identifier>
</cp:coreProperties>
</file>